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4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D888-23DF-6A2F-51DF-DFCC8096B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B58E0-B81C-D6E7-F05C-0AB1D923B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31958-5A2A-8A99-0C5B-D9692833D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A406C-42BB-342C-58ED-6C0FDC7D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2EA1F-E89C-A065-2BE6-36D016F1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441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900E2-2703-4C17-CE15-9D012577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72BC4-2CF5-CD32-0F90-E5A245D75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18F43-D0E6-B9F9-06F8-9458CF5E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EFA1D-600A-CB8D-689B-14D222CB9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69BA8-67AC-5968-7A58-820CE60D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460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4E435C-9F4A-7C66-548E-000FDA3B0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5B924-74CB-D224-6CEC-3EB957B7C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03A29-7B0F-A29E-382D-FF5CDE757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37F34-78B6-78CC-7C48-C8FF2DD2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BAE37-9D07-0BF4-CFD1-0DCD150E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945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F516C-5EAB-10D8-2390-FE498D1B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2E423-99C3-EC4C-29C8-503A43DB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B92C0-F6C6-72D1-EE27-667C2AAD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A51DC-7139-47EB-4270-87503CD9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79846-C26F-E221-87B6-35417218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445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2316-C0A0-C4D6-3716-EC5CCF69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C4652-10F7-B64E-668A-F79071194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28E84-B8FF-D184-7488-8EE3C64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4F937-D7E5-DC34-329A-65AB0437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3CD23-D786-445A-7079-70511E4C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637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5B4D-49E3-0512-C198-F8FE3CF3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D95A1-90EF-FD96-F8F8-8368F3666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B8C59-96C4-3727-3E31-62EA0666B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B1AB2-F60A-7959-A3DE-13057553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BC122-B7C1-64A4-CCA7-E4F5D4E9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E0E5-520E-ABB1-BE9C-CF040171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710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780C-B06E-B573-7F72-7820F7B0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29A2A-2624-42B2-84E5-558075A0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1569D-F0B7-4B1B-3CC0-CF4C9FCDA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4009A-67FF-522D-CFCF-6D9C30F5D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5C743-D472-B09E-D500-A9503E801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D31C8C-F0EE-C9B9-5B47-1E61AFF8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6826F-2381-80A7-7BBE-EF5D3FA7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D2B8A6-E19C-D0B9-7B26-574D1B5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765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DB1C-75E4-431E-7FA9-58AE5E39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BE54C-F0AA-EC7E-A2DD-1C031777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9DD2E-6791-9E89-8CF1-2ABC4F9D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14A53-47FB-CD67-AE33-A09B274E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98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B3126-1EEF-B6B6-E5BD-BD3F547D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161EA-D575-05C3-34D5-F7F1B676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9CB574-C43D-C533-D0B2-8395B3CF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879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8207-0650-BBC3-20ED-7CA8E847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BE63-2DF4-023A-1E8D-20D0FB3D6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6FD68-7890-86BB-A0ED-A52832AED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58C8-E50B-A4E3-0D6E-1A5C3391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38BE0-46A7-FA9F-073D-85FFD765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2D5C9-8F4E-F731-FE99-25CDF57A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986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45179-D520-D66F-94A1-D4717A78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80FD95-389E-2B84-40CE-BBA1C679D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9131D-4656-3587-D227-89BC0FF17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315B5-CC63-8C88-4225-102D06A3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2292D-B9FE-1417-F132-99DE85EB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64CD7-2CC9-8D12-8E9C-6C7FF53D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841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14288A-8F9C-B769-0657-F10EE6A4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3CE50-D6C6-4956-8BB4-A658A0954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1B6C0-1ADB-FB87-0373-70FC2C566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A2F158-191B-084E-816D-1D084945D236}" type="datetimeFigureOut">
              <a:rPr lang="id-ID" smtClean="0"/>
              <a:t>14/08/24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1340F-A53D-38EE-3337-BA3DD4A92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8D6D6-FEF8-7884-386E-63CECC7BF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7205F-13F5-9E4D-B9F7-3C91B224B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848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2276E-E5AD-0284-6047-922E6C8605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Pengembangan Instrumen </a:t>
            </a:r>
            <a:r>
              <a:rPr lang="id-ID" dirty="0" err="1"/>
              <a:t>Asesmen</a:t>
            </a:r>
            <a:r>
              <a:rPr lang="id-ID" dirty="0"/>
              <a:t> Berbasis Data (Evaluasi)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5E25A1-E0BC-D05F-CF9D-725AB28EF0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  <a:p>
            <a:r>
              <a:rPr lang="id-ID"/>
              <a:t>Dr. Iqrak Sulhin</a:t>
            </a:r>
          </a:p>
          <a:p>
            <a:r>
              <a:rPr lang="id-ID"/>
              <a:t>Departemen Kriminologi FISIP UI</a:t>
            </a:r>
            <a:endParaRPr lang="id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506C46-ABD7-AE5C-2A27-8CBC6023F227}"/>
              </a:ext>
            </a:extLst>
          </p:cNvPr>
          <p:cNvSpPr txBox="1"/>
          <p:nvPr/>
        </p:nvSpPr>
        <p:spPr>
          <a:xfrm>
            <a:off x="3724164" y="5735637"/>
            <a:ext cx="4743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/>
              <a:t>Disampaikan dalam Seminar IPKEMINDO, 14 Agustus 2024</a:t>
            </a:r>
            <a:endParaRPr lang="id-ID" sz="1400" dirty="0"/>
          </a:p>
        </p:txBody>
      </p:sp>
    </p:spTree>
    <p:extLst>
      <p:ext uri="{BB962C8B-B14F-4D97-AF65-F5344CB8AC3E}">
        <p14:creationId xmlns:p14="http://schemas.microsoft.com/office/powerpoint/2010/main" val="1120305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E2E4-5D86-B735-9075-F9B59D166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Pelibatan Stakeholder Lebih Luas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C27E-D99D-C582-2FC2-CD25261C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Sejauh mana ahli dan praktisi dilibatkan dalam proses evaluasi untuk memastikan bahwa instrumen tersebut adalah instrumen yang praktis, relevan, dan dapat diterapkan di lapangan</a:t>
            </a:r>
          </a:p>
          <a:p>
            <a:r>
              <a:rPr lang="id-ID" dirty="0"/>
              <a:t>Apakah sudah ada mekanisme untuk mengumpulkan umpan balik dari pengguna instrumen (petugas), untuk meningkatkan efektivitas dan kegunaannya.</a:t>
            </a:r>
          </a:p>
        </p:txBody>
      </p:sp>
    </p:spTree>
    <p:extLst>
      <p:ext uri="{BB962C8B-B14F-4D97-AF65-F5344CB8AC3E}">
        <p14:creationId xmlns:p14="http://schemas.microsoft.com/office/powerpoint/2010/main" val="425628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F749-93D8-9C7D-7DBD-F0604D45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Pertanyaan Penting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A88FE-9626-4C46-B84B-ECEBFEE4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Apakah pernah dilakukan evaluasi terhadap perangkat </a:t>
            </a:r>
            <a:r>
              <a:rPr lang="id-ID" dirty="0" err="1"/>
              <a:t>asesmen</a:t>
            </a:r>
            <a:r>
              <a:rPr lang="id-ID" dirty="0"/>
              <a:t> (</a:t>
            </a:r>
            <a:r>
              <a:rPr lang="id-ID" dirty="0" err="1"/>
              <a:t>assessment</a:t>
            </a:r>
            <a:r>
              <a:rPr lang="id-ID" dirty="0"/>
              <a:t> </a:t>
            </a:r>
            <a:r>
              <a:rPr lang="id-ID" dirty="0" err="1"/>
              <a:t>tools</a:t>
            </a:r>
            <a:r>
              <a:rPr lang="id-ID" dirty="0"/>
              <a:t>) yang saat ini digunakan?</a:t>
            </a:r>
          </a:p>
          <a:p>
            <a:r>
              <a:rPr lang="id-ID" dirty="0"/>
              <a:t>Bila pernah dilakukan, apakah evaluasi tersebut mencakup:</a:t>
            </a:r>
          </a:p>
          <a:p>
            <a:pPr lvl="1"/>
            <a:r>
              <a:rPr lang="id-ID" dirty="0"/>
              <a:t>Ketepatan dalam penentuan indikator-indikator?</a:t>
            </a:r>
          </a:p>
          <a:p>
            <a:pPr lvl="1"/>
            <a:r>
              <a:rPr lang="id-ID" dirty="0"/>
              <a:t>Pertimbangan terhadap konteks sosial-budaya Indonesia?</a:t>
            </a:r>
          </a:p>
          <a:p>
            <a:pPr lvl="1"/>
            <a:r>
              <a:rPr lang="id-ID" dirty="0"/>
              <a:t>Formatif; bagaimana instrumen digunakan</a:t>
            </a:r>
          </a:p>
          <a:p>
            <a:pPr lvl="1"/>
            <a:r>
              <a:rPr lang="id-ID" dirty="0"/>
              <a:t>Reliabilitas instrumen; bagaimana </a:t>
            </a:r>
            <a:r>
              <a:rPr lang="id-ID" dirty="0" err="1"/>
              <a:t>keterhandalan</a:t>
            </a:r>
            <a:endParaRPr lang="id-ID" dirty="0"/>
          </a:p>
          <a:p>
            <a:pPr lvl="1"/>
            <a:r>
              <a:rPr lang="id-ID" dirty="0"/>
              <a:t>Sumatif; bagaimana validitas hasilnya?</a:t>
            </a:r>
          </a:p>
          <a:p>
            <a:pPr lvl="1"/>
            <a:r>
              <a:rPr lang="id-ID" dirty="0"/>
              <a:t>Bagaimana </a:t>
            </a:r>
            <a:r>
              <a:rPr lang="id-ID" dirty="0" err="1"/>
              <a:t>benchmarking</a:t>
            </a:r>
            <a:r>
              <a:rPr lang="id-ID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5344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92B63-B54B-84FC-E085-DB03C6E19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Mengapa Evaluasi Penting?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3E1B6-DE6B-F335-FB23-1B557A1D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/>
              <a:t>Untuk memastikan suatu perangkat </a:t>
            </a:r>
            <a:r>
              <a:rPr lang="id-ID" dirty="0" err="1"/>
              <a:t>asesmen</a:t>
            </a:r>
            <a:r>
              <a:rPr lang="id-ID" dirty="0"/>
              <a:t> (</a:t>
            </a:r>
            <a:r>
              <a:rPr lang="id-ID" dirty="0" err="1"/>
              <a:t>assessment</a:t>
            </a:r>
            <a:r>
              <a:rPr lang="id-ID" dirty="0"/>
              <a:t> </a:t>
            </a:r>
            <a:r>
              <a:rPr lang="id-ID" dirty="0" err="1"/>
              <a:t>tools</a:t>
            </a:r>
            <a:r>
              <a:rPr lang="id-ID" dirty="0"/>
              <a:t>) dapat digunakan secara efektif, </a:t>
            </a:r>
            <a:r>
              <a:rPr lang="id-ID" dirty="0" err="1"/>
              <a:t>handal</a:t>
            </a:r>
            <a:r>
              <a:rPr lang="id-ID" dirty="0"/>
              <a:t>, dan sesuai dengan tujuan serta subjek yang akan dinilai</a:t>
            </a:r>
          </a:p>
        </p:txBody>
      </p:sp>
    </p:spTree>
    <p:extLst>
      <p:ext uri="{BB962C8B-B14F-4D97-AF65-F5344CB8AC3E}">
        <p14:creationId xmlns:p14="http://schemas.microsoft.com/office/powerpoint/2010/main" val="267845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76808-4131-98CD-4D84-5B8DA0AF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Ketepatan Indikator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E91D2-8923-1E1E-B311-1078DF1BA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Apakah di dalam pengembangan didasarkan atas basis </a:t>
            </a:r>
            <a:r>
              <a:rPr lang="id-ID" dirty="0" err="1"/>
              <a:t>teoritik</a:t>
            </a:r>
            <a:r>
              <a:rPr lang="id-ID" dirty="0"/>
              <a:t> yang kuat dan berbasis bukti yang menjelaskan faktor risiko dan perilaku kriminal</a:t>
            </a:r>
          </a:p>
          <a:p>
            <a:r>
              <a:rPr lang="id-ID" dirty="0"/>
              <a:t>Apakah di dalam pengembangan (desain alat dan faktor-faktor yang diukur) sudah selaras dengan penelitian terkini dalam bidang kriminologi dan psikologi</a:t>
            </a:r>
          </a:p>
        </p:txBody>
      </p:sp>
    </p:spTree>
    <p:extLst>
      <p:ext uri="{BB962C8B-B14F-4D97-AF65-F5344CB8AC3E}">
        <p14:creationId xmlns:p14="http://schemas.microsoft.com/office/powerpoint/2010/main" val="294935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F0CE-14DE-CC18-4FBF-3CDAD209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Konteks Sosial Budaya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6A117-1661-FC50-194D-E90D05B46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Evaluasi apakah perangkat sensitif terhadap budaya dan dapat diterapkan dalam populasi yang beragam</a:t>
            </a:r>
          </a:p>
          <a:p>
            <a:r>
              <a:rPr lang="id-ID" dirty="0"/>
              <a:t>Evaluasi aspek etis, di mana perangkat tidak boleh menyebabkan terjadinya diskriminasi atau perlakuan yang tidak adil.</a:t>
            </a:r>
          </a:p>
        </p:txBody>
      </p:sp>
    </p:spTree>
    <p:extLst>
      <p:ext uri="{BB962C8B-B14F-4D97-AF65-F5344CB8AC3E}">
        <p14:creationId xmlns:p14="http://schemas.microsoft.com/office/powerpoint/2010/main" val="74653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C42A-1D01-1320-95EE-2A7E55DF7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Formatif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9E672-C0F8-578C-16EE-E5D09A03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Evaluasi bagaimana penilaian pengguna (petugas) terhadap instrumen. Sejauh mana instrumen dapat dimengerti cara penggunaannya.</a:t>
            </a:r>
          </a:p>
          <a:p>
            <a:r>
              <a:rPr lang="id-ID" dirty="0"/>
              <a:t>Evaluasi apakah proses pelaksanaan </a:t>
            </a:r>
            <a:r>
              <a:rPr lang="id-ID" dirty="0" err="1"/>
              <a:t>asesmen</a:t>
            </a:r>
            <a:r>
              <a:rPr lang="id-ID" dirty="0"/>
              <a:t> oleh pengguna (petugas) sesuai dengan standar yang ditetapkan.</a:t>
            </a:r>
          </a:p>
          <a:p>
            <a:r>
              <a:rPr lang="id-ID" dirty="0"/>
              <a:t>Evaluasi kemudahan penggunaan instrumen di dalam mengadministrasikannya, menilai, dan menginterpretasikan hasilnya.</a:t>
            </a:r>
          </a:p>
        </p:txBody>
      </p:sp>
    </p:spTree>
    <p:extLst>
      <p:ext uri="{BB962C8B-B14F-4D97-AF65-F5344CB8AC3E}">
        <p14:creationId xmlns:p14="http://schemas.microsoft.com/office/powerpoint/2010/main" val="53953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E701-C852-BB3E-7080-C9B350F5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Reliabilitas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9CF0-1669-5071-971D-172079E64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Evaluasi apakah perangkat dapat menghasilkan hasil yang konsisten ketika digunakan pada individu yang sama dalam kondisi yang sama pada waktu yang berbeda (reliabilitas ulang uji/ </a:t>
            </a:r>
            <a:r>
              <a:rPr lang="id-ID" dirty="0" err="1"/>
              <a:t>test-retest</a:t>
            </a:r>
            <a:r>
              <a:rPr lang="id-ID" dirty="0"/>
              <a:t> </a:t>
            </a:r>
            <a:r>
              <a:rPr lang="id-ID" dirty="0" err="1"/>
              <a:t>reliability</a:t>
            </a:r>
            <a:r>
              <a:rPr lang="id-ID" dirty="0"/>
              <a:t>)</a:t>
            </a:r>
          </a:p>
          <a:p>
            <a:r>
              <a:rPr lang="id-ID" dirty="0"/>
              <a:t>Evaluasi apakah perangkat dapat memberikan hasil yang serupa ketika digunakan oleh penilai yang berbeda, untuk memastikan objektivitas alat (reliabilitas antar penilai/ </a:t>
            </a:r>
            <a:r>
              <a:rPr lang="id-ID" dirty="0" err="1"/>
              <a:t>Inter-rater</a:t>
            </a:r>
            <a:r>
              <a:rPr lang="id-ID" dirty="0"/>
              <a:t> </a:t>
            </a:r>
            <a:r>
              <a:rPr lang="id-ID" dirty="0" err="1"/>
              <a:t>reliabilty</a:t>
            </a:r>
            <a:r>
              <a:rPr lang="id-ID" dirty="0"/>
              <a:t>)</a:t>
            </a:r>
          </a:p>
          <a:p>
            <a:r>
              <a:rPr lang="id-ID" dirty="0"/>
              <a:t>Evaluasi konsistensi internal perangkat. Sejauh mana item-item dalam alat berkaitan satu-sama lain secara konsisten (Konsistensi internal)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3088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5065-1DFA-F126-1266-68D7272E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Validitas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5B7D4-736A-D008-8DB4-C65592758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/>
              <a:t>Validitas Isi (content validity); memastikan instrumen mencakup secara komprehensif semua aspek relevan yang seharusnya diukur</a:t>
            </a:r>
          </a:p>
          <a:p>
            <a:r>
              <a:rPr lang="id-ID"/>
              <a:t>Validitas konstrak (construct validity); menilai apakah instrumen secara akurat mengukur konstruksi teoritik yang mendasari (seperti teori risiko kejahatan dan ketidakstabilan psikologis)</a:t>
            </a:r>
          </a:p>
          <a:p>
            <a:r>
              <a:rPr lang="id-ID"/>
              <a:t>Validitas kriteria (Criterion Validity); menilai seberapa hasil hasil dari instrumen berkorelasi dengan kriteria eksternal, seperti tingkat kekambuhan yang sebenarnya</a:t>
            </a:r>
          </a:p>
          <a:p>
            <a:r>
              <a:rPr lang="id-ID"/>
              <a:t>Validitas Prediktif (Predictive Validity); seberapa baik perangkat dapat memprediksi perilaku di masa depan (apakah yang berisiko tinggi memang lebih mungkin melakukan kejahatan ulang)</a:t>
            </a:r>
          </a:p>
          <a:p>
            <a:r>
              <a:rPr lang="id-ID"/>
              <a:t>Validitas Konkuren (Concurrent Validity); seberapa baik hasil dari instrumen berkorelasi dengan ukuran lain yang telah diakui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4751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CE31-CAD3-8A29-CF3B-FD20FCF76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/>
              <a:t>Benchmarking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E5615-7F16-084B-C48C-C6A712082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Apakah instrumen yang digunakan telah dibandingkan dengan instrumen penilaian lainnya untuk menentukan kekuatan dan kelemahannya secara relatif</a:t>
            </a:r>
          </a:p>
          <a:p>
            <a:r>
              <a:rPr lang="id-ID" dirty="0"/>
              <a:t>Di dalam perbandingan, hal yang sangat perlu diperhatikan adalah; akurasi, reliabilitas, kemudahan penggunaan, dan cakupan faktor yang dinilai</a:t>
            </a:r>
          </a:p>
          <a:p>
            <a:r>
              <a:rPr lang="id-ID" dirty="0"/>
              <a:t>Apakah sudah dilakukan analisis biaya manfaat; apakah instrumen merupakan opsi terbaik yang tersedia untuk kebutuhan spesifik lembaga</a:t>
            </a:r>
          </a:p>
        </p:txBody>
      </p:sp>
    </p:spTree>
    <p:extLst>
      <p:ext uri="{BB962C8B-B14F-4D97-AF65-F5344CB8AC3E}">
        <p14:creationId xmlns:p14="http://schemas.microsoft.com/office/powerpoint/2010/main" val="3676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534</Words>
  <Application>Microsoft Macintosh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Pengembangan Instrumen Asesmen Berbasis Data (Evaluasi)</vt:lpstr>
      <vt:lpstr>Pertanyaan Penting</vt:lpstr>
      <vt:lpstr>Mengapa Evaluasi Penting?</vt:lpstr>
      <vt:lpstr>Ketepatan Indikator</vt:lpstr>
      <vt:lpstr>Konteks Sosial Budaya Indonesia</vt:lpstr>
      <vt:lpstr>Formatif</vt:lpstr>
      <vt:lpstr>Reliabilitas</vt:lpstr>
      <vt:lpstr>Validitas</vt:lpstr>
      <vt:lpstr>Benchmarking</vt:lpstr>
      <vt:lpstr>Pelibatan Stakeholder Lebih Luas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Iqrak Sulhin</dc:creator>
  <cp:lastModifiedBy>Iqrak Sulhin</cp:lastModifiedBy>
  <cp:revision>2</cp:revision>
  <dcterms:created xsi:type="dcterms:W3CDTF">2024-08-14T00:52:26Z</dcterms:created>
  <dcterms:modified xsi:type="dcterms:W3CDTF">2024-08-14T06:28:41Z</dcterms:modified>
</cp:coreProperties>
</file>