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4"/>
  </p:normalViewPr>
  <p:slideViewPr>
    <p:cSldViewPr snapToGrid="0">
      <p:cViewPr varScale="1">
        <p:scale>
          <a:sx n="105" d="100"/>
          <a:sy n="105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9D888-23DF-6A2F-51DF-DFCC8096B2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CB58E0-B81C-D6E7-F05C-0AB1D923B9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631958-5A2A-8A99-0C5B-D9692833D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F158-191B-084E-816D-1D084945D236}" type="datetimeFigureOut">
              <a:rPr lang="id-ID" smtClean="0"/>
              <a:t>14/08/24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A406C-42BB-342C-58ED-6C0FDC7D8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E2EA1F-E89C-A065-2BE6-36D016F11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205F-13F5-9E4D-B9F7-3C91B224B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64418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900E2-2703-4C17-CE15-9D012577F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F72BC4-2CF5-CD32-0F90-E5A245D75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C18F43-D0E6-B9F9-06F8-9458CF5ED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F158-191B-084E-816D-1D084945D236}" type="datetimeFigureOut">
              <a:rPr lang="id-ID" smtClean="0"/>
              <a:t>14/08/24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EFA1D-600A-CB8D-689B-14D222CB9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C69BA8-67AC-5968-7A58-820CE60D0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205F-13F5-9E4D-B9F7-3C91B224B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8460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4E435C-9F4A-7C66-548E-000FDA3B06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F5B924-74CB-D224-6CEC-3EB957B7C4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03A29-7B0F-A29E-382D-FF5CDE757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F158-191B-084E-816D-1D084945D236}" type="datetimeFigureOut">
              <a:rPr lang="id-ID" smtClean="0"/>
              <a:t>14/08/24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F37F34-78B6-78CC-7C48-C8FF2DD2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BAE37-9D07-0BF4-CFD1-0DCD150E0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205F-13F5-9E4D-B9F7-3C91B224B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19459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F516C-5EAB-10D8-2390-FE498D1B3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2E423-99C3-EC4C-29C8-503A43DB4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B92C0-F6C6-72D1-EE27-667C2AAD4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F158-191B-084E-816D-1D084945D236}" type="datetimeFigureOut">
              <a:rPr lang="id-ID" smtClean="0"/>
              <a:t>14/08/24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A51DC-7139-47EB-4270-87503CD91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79846-C26F-E221-87B6-35417218E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205F-13F5-9E4D-B9F7-3C91B224B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9445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92316-C0A0-C4D6-3716-EC5CCF693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C4652-10F7-B64E-668A-F790711945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28E84-B8FF-D184-7488-8EE3C643D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F158-191B-084E-816D-1D084945D236}" type="datetimeFigureOut">
              <a:rPr lang="id-ID" smtClean="0"/>
              <a:t>14/08/24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C4F937-D7E5-DC34-329A-65AB04371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3CD23-D786-445A-7079-70511E4C5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205F-13F5-9E4D-B9F7-3C91B224B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36376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75B4D-49E3-0512-C198-F8FE3CF31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D95A1-90EF-FD96-F8F8-8368F3666A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5B8C59-96C4-3727-3E31-62EA0666B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1B1AB2-F60A-7959-A3DE-13057553E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F158-191B-084E-816D-1D084945D236}" type="datetimeFigureOut">
              <a:rPr lang="id-ID" smtClean="0"/>
              <a:t>14/08/24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0BC122-B7C1-64A4-CCA7-E4F5D4E9C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E0E5-520E-ABB1-BE9C-CF040171B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205F-13F5-9E4D-B9F7-3C91B224B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37108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C780C-B06E-B573-7F72-7820F7B05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F29A2A-2624-42B2-84E5-558075A04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51569D-F0B7-4B1B-3CC0-CF4C9FCDA0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04009A-67FF-522D-CFCF-6D9C30F5D7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F5C743-D472-B09E-D500-A9503E801F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D31C8C-F0EE-C9B9-5B47-1E61AFF82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F158-191B-084E-816D-1D084945D236}" type="datetimeFigureOut">
              <a:rPr lang="id-ID" smtClean="0"/>
              <a:t>14/08/24</a:t>
            </a:fld>
            <a:endParaRPr lang="id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96826F-2381-80A7-7BBE-EF5D3FA79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D2B8A6-E19C-D0B9-7B26-574D1B542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205F-13F5-9E4D-B9F7-3C91B224B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37650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1DB1C-75E4-431E-7FA9-58AE5E399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8BE54C-F0AA-EC7E-A2DD-1C0317775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F158-191B-084E-816D-1D084945D236}" type="datetimeFigureOut">
              <a:rPr lang="id-ID" smtClean="0"/>
              <a:t>14/08/24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79DD2E-6791-9E89-8CF1-2ABC4F9DA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B14A53-47FB-CD67-AE33-A09B274EC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205F-13F5-9E4D-B9F7-3C91B224B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99883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1B3126-1EEF-B6B6-E5BD-BD3F547D7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F158-191B-084E-816D-1D084945D236}" type="datetimeFigureOut">
              <a:rPr lang="id-ID" smtClean="0"/>
              <a:t>14/08/24</a:t>
            </a:fld>
            <a:endParaRPr lang="id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3161EA-D575-05C3-34D5-F7F1B6763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9CB574-C43D-C533-D0B2-8395B3CFA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205F-13F5-9E4D-B9F7-3C91B224B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08797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A8207-0650-BBC3-20ED-7CA8E847B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4BE63-2DF4-023A-1E8D-20D0FB3D6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A6FD68-7890-86BB-A0ED-A52832AED8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5858C8-E50B-A4E3-0D6E-1A5C33915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F158-191B-084E-816D-1D084945D236}" type="datetimeFigureOut">
              <a:rPr lang="id-ID" smtClean="0"/>
              <a:t>14/08/24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538BE0-46A7-FA9F-073D-85FFD765D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2D5C9-8F4E-F731-FE99-25CDF57A0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205F-13F5-9E4D-B9F7-3C91B224B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19861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45179-D520-D66F-94A1-D4717A780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80FD95-389E-2B84-40CE-BBA1C679D9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99131D-4656-3587-D227-89BC0FF17C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1315B5-CC63-8C88-4225-102D06A3F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F158-191B-084E-816D-1D084945D236}" type="datetimeFigureOut">
              <a:rPr lang="id-ID" smtClean="0"/>
              <a:t>14/08/24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12292D-B9FE-1417-F132-99DE85EB8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964CD7-2CC9-8D12-8E9C-6C7FF53D5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205F-13F5-9E4D-B9F7-3C91B224B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48411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14288A-8F9C-B769-0657-F10EE6A4D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E3CE50-D6C6-4956-8BB4-A658A09546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61B6C0-1ADB-FB87-0373-70FC2C5661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A2F158-191B-084E-816D-1D084945D236}" type="datetimeFigureOut">
              <a:rPr lang="id-ID" smtClean="0"/>
              <a:t>14/08/24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D1340F-A53D-38EE-3337-BA3DD4A926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48D6D6-FEF8-7884-386E-63CECC7BF5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77205F-13F5-9E4D-B9F7-3C91B224B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7848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2276E-E5AD-0284-6047-922E6C8605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d-ID" sz="4400" b="1" dirty="0"/>
              <a:t>Development </a:t>
            </a:r>
            <a:r>
              <a:rPr lang="id-ID" sz="4400" b="1" dirty="0" err="1"/>
              <a:t>of</a:t>
            </a:r>
            <a:r>
              <a:rPr lang="id-ID" sz="4400" b="1" dirty="0"/>
              <a:t> </a:t>
            </a:r>
            <a:r>
              <a:rPr lang="id-ID" sz="4400" b="1" dirty="0" err="1"/>
              <a:t>Assessment</a:t>
            </a:r>
            <a:r>
              <a:rPr lang="id-ID" sz="4400" b="1" dirty="0"/>
              <a:t> </a:t>
            </a:r>
            <a:r>
              <a:rPr lang="id-ID" sz="4400" b="1" dirty="0" err="1"/>
              <a:t>Instruments</a:t>
            </a:r>
            <a:r>
              <a:rPr lang="id-ID" sz="4400" b="1" dirty="0"/>
              <a:t> </a:t>
            </a:r>
            <a:r>
              <a:rPr lang="id-ID" sz="4400" b="1" dirty="0" err="1"/>
              <a:t>Through</a:t>
            </a:r>
            <a:r>
              <a:rPr lang="id-ID" sz="4400" b="1" dirty="0"/>
              <a:t> </a:t>
            </a:r>
            <a:r>
              <a:rPr lang="id-ID" sz="4400" b="1" dirty="0" err="1"/>
              <a:t>Evaluation</a:t>
            </a:r>
            <a:r>
              <a:rPr lang="id-ID" sz="4400" b="1" dirty="0"/>
              <a:t> Data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5E25A1-E0BC-D05F-CF9D-725AB28EF0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  <a:p>
            <a:r>
              <a:rPr lang="id-ID"/>
              <a:t>Dr. Iqrak Sulhin</a:t>
            </a:r>
          </a:p>
          <a:p>
            <a:r>
              <a:rPr lang="id-ID"/>
              <a:t>Departemen Kriminologi FISIP UI</a:t>
            </a:r>
            <a:endParaRPr lang="id-ID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506C46-ABD7-AE5C-2A27-8CBC6023F227}"/>
              </a:ext>
            </a:extLst>
          </p:cNvPr>
          <p:cNvSpPr txBox="1"/>
          <p:nvPr/>
        </p:nvSpPr>
        <p:spPr>
          <a:xfrm>
            <a:off x="4520664" y="5469833"/>
            <a:ext cx="31506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400" dirty="0"/>
              <a:t>Seminar IPKEMINDO, 14 Agustus 2024</a:t>
            </a:r>
          </a:p>
        </p:txBody>
      </p:sp>
    </p:spTree>
    <p:extLst>
      <p:ext uri="{BB962C8B-B14F-4D97-AF65-F5344CB8AC3E}">
        <p14:creationId xmlns:p14="http://schemas.microsoft.com/office/powerpoint/2010/main" val="1120305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FE2E4-5D86-B735-9075-F9B59D166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err="1"/>
              <a:t>Wider</a:t>
            </a:r>
            <a:r>
              <a:rPr lang="id-ID" dirty="0"/>
              <a:t> </a:t>
            </a:r>
            <a:r>
              <a:rPr lang="id-ID" dirty="0" err="1"/>
              <a:t>Stakeholder</a:t>
            </a:r>
            <a:r>
              <a:rPr lang="id-ID" dirty="0"/>
              <a:t> </a:t>
            </a:r>
            <a:r>
              <a:rPr lang="id-ID" dirty="0" err="1"/>
              <a:t>Engagement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FC27E-D99D-C582-2FC2-CD25261C3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To </a:t>
            </a:r>
            <a:r>
              <a:rPr lang="id-ID" dirty="0" err="1"/>
              <a:t>what</a:t>
            </a:r>
            <a:r>
              <a:rPr lang="id-ID" dirty="0"/>
              <a:t> </a:t>
            </a:r>
            <a:r>
              <a:rPr lang="id-ID" dirty="0" err="1"/>
              <a:t>extent</a:t>
            </a:r>
            <a:r>
              <a:rPr lang="id-ID" dirty="0"/>
              <a:t> are </a:t>
            </a:r>
            <a:r>
              <a:rPr lang="id-ID" dirty="0" err="1"/>
              <a:t>experts</a:t>
            </a:r>
            <a:r>
              <a:rPr lang="id-ID" dirty="0"/>
              <a:t> </a:t>
            </a:r>
            <a:r>
              <a:rPr lang="id-ID" dirty="0" err="1"/>
              <a:t>and</a:t>
            </a:r>
            <a:r>
              <a:rPr lang="id-ID" dirty="0"/>
              <a:t> </a:t>
            </a:r>
            <a:r>
              <a:rPr lang="id-ID" dirty="0" err="1"/>
              <a:t>practitioners</a:t>
            </a:r>
            <a:r>
              <a:rPr lang="id-ID" dirty="0"/>
              <a:t> </a:t>
            </a:r>
            <a:r>
              <a:rPr lang="id-ID" dirty="0" err="1"/>
              <a:t>involved</a:t>
            </a:r>
            <a:r>
              <a:rPr lang="id-ID" dirty="0"/>
              <a:t> in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evaluation</a:t>
            </a:r>
            <a:r>
              <a:rPr lang="id-ID" dirty="0"/>
              <a:t> </a:t>
            </a:r>
            <a:r>
              <a:rPr lang="id-ID" dirty="0" err="1"/>
              <a:t>process</a:t>
            </a:r>
            <a:r>
              <a:rPr lang="id-ID" dirty="0"/>
              <a:t> </a:t>
            </a:r>
            <a:r>
              <a:rPr lang="id-ID" dirty="0" err="1"/>
              <a:t>to</a:t>
            </a:r>
            <a:r>
              <a:rPr lang="id-ID" dirty="0"/>
              <a:t> </a:t>
            </a:r>
            <a:r>
              <a:rPr lang="id-ID" dirty="0" err="1"/>
              <a:t>ensure</a:t>
            </a:r>
            <a:r>
              <a:rPr lang="id-ID" dirty="0"/>
              <a:t> </a:t>
            </a:r>
            <a:r>
              <a:rPr lang="id-ID" dirty="0" err="1"/>
              <a:t>that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instrument</a:t>
            </a:r>
            <a:r>
              <a:rPr lang="id-ID" dirty="0"/>
              <a:t> </a:t>
            </a:r>
            <a:r>
              <a:rPr lang="id-ID" dirty="0" err="1"/>
              <a:t>is</a:t>
            </a:r>
            <a:r>
              <a:rPr lang="id-ID" dirty="0"/>
              <a:t> </a:t>
            </a:r>
            <a:r>
              <a:rPr lang="id-ID" dirty="0" err="1"/>
              <a:t>practical</a:t>
            </a:r>
            <a:r>
              <a:rPr lang="id-ID" dirty="0"/>
              <a:t>, </a:t>
            </a:r>
            <a:r>
              <a:rPr lang="id-ID" dirty="0" err="1"/>
              <a:t>relevant</a:t>
            </a:r>
            <a:r>
              <a:rPr lang="id-ID" dirty="0"/>
              <a:t> </a:t>
            </a:r>
            <a:r>
              <a:rPr lang="id-ID" dirty="0" err="1"/>
              <a:t>and</a:t>
            </a:r>
            <a:r>
              <a:rPr lang="id-ID" dirty="0"/>
              <a:t> </a:t>
            </a:r>
            <a:r>
              <a:rPr lang="id-ID" dirty="0" err="1"/>
              <a:t>applicable</a:t>
            </a:r>
            <a:r>
              <a:rPr lang="id-ID" dirty="0"/>
              <a:t> in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field</a:t>
            </a:r>
            <a:r>
              <a:rPr lang="id-ID" dirty="0"/>
              <a:t>? </a:t>
            </a:r>
          </a:p>
          <a:p>
            <a:r>
              <a:rPr lang="id-ID" dirty="0"/>
              <a:t>Is </a:t>
            </a:r>
            <a:r>
              <a:rPr lang="id-ID" dirty="0" err="1"/>
              <a:t>there</a:t>
            </a:r>
            <a:r>
              <a:rPr lang="id-ID" dirty="0"/>
              <a:t> </a:t>
            </a:r>
            <a:r>
              <a:rPr lang="id-ID" dirty="0" err="1"/>
              <a:t>a</a:t>
            </a:r>
            <a:r>
              <a:rPr lang="id-ID" dirty="0"/>
              <a:t> </a:t>
            </a:r>
            <a:r>
              <a:rPr lang="id-ID" dirty="0" err="1"/>
              <a:t>mechanism</a:t>
            </a:r>
            <a:r>
              <a:rPr lang="id-ID" dirty="0"/>
              <a:t> in </a:t>
            </a:r>
            <a:r>
              <a:rPr lang="id-ID" dirty="0" err="1"/>
              <a:t>place</a:t>
            </a:r>
            <a:r>
              <a:rPr lang="id-ID" dirty="0"/>
              <a:t> </a:t>
            </a:r>
            <a:r>
              <a:rPr lang="id-ID" dirty="0" err="1"/>
              <a:t>to</a:t>
            </a:r>
            <a:r>
              <a:rPr lang="id-ID" dirty="0"/>
              <a:t> </a:t>
            </a:r>
            <a:r>
              <a:rPr lang="id-ID" dirty="0" err="1"/>
              <a:t>collect</a:t>
            </a:r>
            <a:r>
              <a:rPr lang="id-ID" dirty="0"/>
              <a:t> </a:t>
            </a:r>
            <a:r>
              <a:rPr lang="id-ID" dirty="0" err="1"/>
              <a:t>feedback</a:t>
            </a:r>
            <a:r>
              <a:rPr lang="id-ID" dirty="0"/>
              <a:t> </a:t>
            </a:r>
            <a:r>
              <a:rPr lang="id-ID" dirty="0" err="1"/>
              <a:t>from</a:t>
            </a:r>
            <a:r>
              <a:rPr lang="id-ID" dirty="0"/>
              <a:t> </a:t>
            </a:r>
            <a:r>
              <a:rPr lang="id-ID" dirty="0" err="1"/>
              <a:t>users</a:t>
            </a:r>
            <a:r>
              <a:rPr lang="id-ID" dirty="0"/>
              <a:t> </a:t>
            </a:r>
            <a:r>
              <a:rPr lang="id-ID" dirty="0" err="1"/>
              <a:t>of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instrument</a:t>
            </a:r>
            <a:r>
              <a:rPr lang="id-ID" dirty="0"/>
              <a:t> (</a:t>
            </a:r>
            <a:r>
              <a:rPr lang="id-ID" dirty="0" err="1"/>
              <a:t>officers</a:t>
            </a:r>
            <a:r>
              <a:rPr lang="id-ID" dirty="0"/>
              <a:t>), </a:t>
            </a:r>
            <a:r>
              <a:rPr lang="id-ID" dirty="0" err="1"/>
              <a:t>to</a:t>
            </a:r>
            <a:r>
              <a:rPr lang="id-ID" dirty="0"/>
              <a:t> </a:t>
            </a:r>
            <a:r>
              <a:rPr lang="id-ID" dirty="0" err="1"/>
              <a:t>improve</a:t>
            </a:r>
            <a:r>
              <a:rPr lang="id-ID" dirty="0"/>
              <a:t> </a:t>
            </a:r>
            <a:r>
              <a:rPr lang="id-ID" dirty="0" err="1"/>
              <a:t>its</a:t>
            </a:r>
            <a:r>
              <a:rPr lang="id-ID" dirty="0"/>
              <a:t> </a:t>
            </a:r>
            <a:r>
              <a:rPr lang="id-ID" dirty="0" err="1"/>
              <a:t>effectiveness</a:t>
            </a:r>
            <a:r>
              <a:rPr lang="id-ID" dirty="0"/>
              <a:t> </a:t>
            </a:r>
            <a:r>
              <a:rPr lang="id-ID" dirty="0" err="1"/>
              <a:t>and</a:t>
            </a:r>
            <a:r>
              <a:rPr lang="id-ID" dirty="0"/>
              <a:t> </a:t>
            </a:r>
            <a:r>
              <a:rPr lang="id-ID" dirty="0" err="1"/>
              <a:t>usefulness</a:t>
            </a:r>
            <a:r>
              <a:rPr lang="id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6285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4F749-93D8-9C7D-7DBD-F0604D457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err="1"/>
              <a:t>Important</a:t>
            </a:r>
            <a:r>
              <a:rPr lang="id-ID" dirty="0"/>
              <a:t> </a:t>
            </a:r>
            <a:r>
              <a:rPr lang="id-ID" dirty="0" err="1"/>
              <a:t>Questions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A88FE-9626-4C46-B84B-ECEBFEE40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Has </a:t>
            </a:r>
            <a:r>
              <a:rPr lang="id-ID" dirty="0" err="1"/>
              <a:t>an</a:t>
            </a:r>
            <a:r>
              <a:rPr lang="id-ID" dirty="0"/>
              <a:t> </a:t>
            </a:r>
            <a:r>
              <a:rPr lang="id-ID" dirty="0" err="1"/>
              <a:t>evaluation</a:t>
            </a:r>
            <a:r>
              <a:rPr lang="id-ID" dirty="0"/>
              <a:t> </a:t>
            </a:r>
            <a:r>
              <a:rPr lang="id-ID" dirty="0" err="1"/>
              <a:t>been</a:t>
            </a:r>
            <a:r>
              <a:rPr lang="id-ID" dirty="0"/>
              <a:t> </a:t>
            </a:r>
            <a:r>
              <a:rPr lang="id-ID" dirty="0" err="1"/>
              <a:t>conducted</a:t>
            </a:r>
            <a:r>
              <a:rPr lang="id-ID" dirty="0"/>
              <a:t> </a:t>
            </a:r>
            <a:r>
              <a:rPr lang="id-ID" dirty="0" err="1"/>
              <a:t>on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assessment</a:t>
            </a:r>
            <a:r>
              <a:rPr lang="id-ID" dirty="0"/>
              <a:t> </a:t>
            </a:r>
            <a:r>
              <a:rPr lang="id-ID" dirty="0" err="1"/>
              <a:t>tools</a:t>
            </a:r>
            <a:r>
              <a:rPr lang="id-ID" dirty="0"/>
              <a:t> </a:t>
            </a:r>
            <a:r>
              <a:rPr lang="id-ID" dirty="0" err="1"/>
              <a:t>currently</a:t>
            </a:r>
            <a:r>
              <a:rPr lang="id-ID" dirty="0"/>
              <a:t> in </a:t>
            </a:r>
            <a:r>
              <a:rPr lang="id-ID" dirty="0" err="1"/>
              <a:t>use</a:t>
            </a:r>
            <a:r>
              <a:rPr lang="id-ID" dirty="0"/>
              <a:t>?</a:t>
            </a:r>
          </a:p>
          <a:p>
            <a:r>
              <a:rPr lang="id-ID" dirty="0"/>
              <a:t>If </a:t>
            </a:r>
            <a:r>
              <a:rPr lang="id-ID" dirty="0" err="1"/>
              <a:t>so</a:t>
            </a:r>
            <a:r>
              <a:rPr lang="id-ID" dirty="0"/>
              <a:t>, </a:t>
            </a:r>
            <a:r>
              <a:rPr lang="id-ID" dirty="0" err="1"/>
              <a:t>did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evaluation</a:t>
            </a:r>
            <a:r>
              <a:rPr lang="id-ID" dirty="0"/>
              <a:t> </a:t>
            </a:r>
            <a:r>
              <a:rPr lang="id-ID" dirty="0" err="1"/>
              <a:t>include</a:t>
            </a:r>
            <a:r>
              <a:rPr lang="id-ID" dirty="0"/>
              <a:t>:</a:t>
            </a:r>
          </a:p>
          <a:p>
            <a:pPr lvl="1"/>
            <a:r>
              <a:rPr lang="id-ID" dirty="0" err="1"/>
              <a:t>Accuracy</a:t>
            </a:r>
            <a:r>
              <a:rPr lang="id-ID" dirty="0"/>
              <a:t> in </a:t>
            </a:r>
            <a:r>
              <a:rPr lang="id-ID" dirty="0" err="1"/>
              <a:t>determining</a:t>
            </a:r>
            <a:r>
              <a:rPr lang="id-ID" dirty="0"/>
              <a:t> </a:t>
            </a:r>
            <a:r>
              <a:rPr lang="id-ID" dirty="0" err="1"/>
              <a:t>indicators</a:t>
            </a:r>
            <a:r>
              <a:rPr lang="id-ID" dirty="0"/>
              <a:t>?</a:t>
            </a:r>
          </a:p>
          <a:p>
            <a:pPr lvl="1"/>
            <a:r>
              <a:rPr lang="id-ID" dirty="0" err="1"/>
              <a:t>Consideration</a:t>
            </a:r>
            <a:r>
              <a:rPr lang="id-ID" dirty="0"/>
              <a:t> </a:t>
            </a:r>
            <a:r>
              <a:rPr lang="id-ID" dirty="0" err="1"/>
              <a:t>of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socio-cultural</a:t>
            </a:r>
            <a:r>
              <a:rPr lang="id-ID" dirty="0"/>
              <a:t> </a:t>
            </a:r>
            <a:r>
              <a:rPr lang="id-ID" dirty="0" err="1"/>
              <a:t>context</a:t>
            </a:r>
            <a:r>
              <a:rPr lang="id-ID" dirty="0"/>
              <a:t> </a:t>
            </a:r>
            <a:r>
              <a:rPr lang="id-ID" dirty="0" err="1"/>
              <a:t>of</a:t>
            </a:r>
            <a:r>
              <a:rPr lang="id-ID" dirty="0"/>
              <a:t> Indonesia?</a:t>
            </a:r>
          </a:p>
          <a:p>
            <a:pPr lvl="1"/>
            <a:r>
              <a:rPr lang="id-ID" dirty="0" err="1"/>
              <a:t>Formative</a:t>
            </a:r>
            <a:r>
              <a:rPr lang="id-ID" dirty="0"/>
              <a:t>; </a:t>
            </a:r>
            <a:r>
              <a:rPr lang="id-ID" dirty="0" err="1"/>
              <a:t>how</a:t>
            </a:r>
            <a:r>
              <a:rPr lang="id-ID" dirty="0"/>
              <a:t> </a:t>
            </a:r>
            <a:r>
              <a:rPr lang="id-ID" dirty="0" err="1"/>
              <a:t>is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instrument</a:t>
            </a:r>
            <a:r>
              <a:rPr lang="id-ID" dirty="0"/>
              <a:t> </a:t>
            </a:r>
            <a:r>
              <a:rPr lang="id-ID" dirty="0" err="1"/>
              <a:t>used</a:t>
            </a:r>
            <a:endParaRPr lang="id-ID" dirty="0"/>
          </a:p>
          <a:p>
            <a:pPr lvl="1"/>
            <a:r>
              <a:rPr lang="id-ID" dirty="0" err="1"/>
              <a:t>Instrument</a:t>
            </a:r>
            <a:r>
              <a:rPr lang="id-ID" dirty="0"/>
              <a:t> </a:t>
            </a:r>
            <a:r>
              <a:rPr lang="id-ID" dirty="0" err="1"/>
              <a:t>reliability</a:t>
            </a:r>
            <a:r>
              <a:rPr lang="id-ID" dirty="0"/>
              <a:t>; </a:t>
            </a:r>
            <a:r>
              <a:rPr lang="id-ID" dirty="0" err="1"/>
              <a:t>how</a:t>
            </a:r>
            <a:r>
              <a:rPr lang="id-ID" dirty="0"/>
              <a:t> </a:t>
            </a:r>
            <a:r>
              <a:rPr lang="id-ID" dirty="0" err="1"/>
              <a:t>reliable</a:t>
            </a:r>
            <a:r>
              <a:rPr lang="id-ID" dirty="0"/>
              <a:t> </a:t>
            </a:r>
            <a:r>
              <a:rPr lang="id-ID" dirty="0" err="1"/>
              <a:t>is</a:t>
            </a:r>
            <a:r>
              <a:rPr lang="id-ID" dirty="0"/>
              <a:t> </a:t>
            </a:r>
            <a:r>
              <a:rPr lang="id-ID" dirty="0" err="1"/>
              <a:t>it</a:t>
            </a:r>
            <a:endParaRPr lang="id-ID" dirty="0"/>
          </a:p>
          <a:p>
            <a:pPr lvl="1"/>
            <a:r>
              <a:rPr lang="id-ID" dirty="0" err="1"/>
              <a:t>Summative</a:t>
            </a:r>
            <a:r>
              <a:rPr lang="id-ID" dirty="0"/>
              <a:t>; </a:t>
            </a:r>
            <a:r>
              <a:rPr lang="id-ID" dirty="0" err="1"/>
              <a:t>how</a:t>
            </a:r>
            <a:r>
              <a:rPr lang="id-ID" dirty="0"/>
              <a:t> valid are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results</a:t>
            </a:r>
            <a:r>
              <a:rPr lang="id-ID" dirty="0"/>
              <a:t>?</a:t>
            </a:r>
          </a:p>
          <a:p>
            <a:pPr lvl="1"/>
            <a:r>
              <a:rPr lang="id-ID" dirty="0" err="1"/>
              <a:t>How</a:t>
            </a:r>
            <a:r>
              <a:rPr lang="id-ID" dirty="0"/>
              <a:t> </a:t>
            </a:r>
            <a:r>
              <a:rPr lang="id-ID" dirty="0" err="1"/>
              <a:t>is</a:t>
            </a:r>
            <a:r>
              <a:rPr lang="id-ID" dirty="0"/>
              <a:t> </a:t>
            </a:r>
            <a:r>
              <a:rPr lang="id-ID" dirty="0" err="1"/>
              <a:t>benchmarking</a:t>
            </a:r>
            <a:r>
              <a:rPr lang="id-ID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3440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92B63-B54B-84FC-E085-DB03C6E19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err="1"/>
              <a:t>Why</a:t>
            </a:r>
            <a:r>
              <a:rPr lang="id-ID" dirty="0"/>
              <a:t> </a:t>
            </a:r>
            <a:r>
              <a:rPr lang="id-ID" dirty="0" err="1"/>
              <a:t>is</a:t>
            </a:r>
            <a:r>
              <a:rPr lang="id-ID" dirty="0"/>
              <a:t> </a:t>
            </a:r>
            <a:r>
              <a:rPr lang="id-ID" dirty="0" err="1"/>
              <a:t>Evaluation</a:t>
            </a:r>
            <a:r>
              <a:rPr lang="id-ID" dirty="0"/>
              <a:t> </a:t>
            </a:r>
            <a:r>
              <a:rPr lang="id-ID" dirty="0" err="1"/>
              <a:t>Important</a:t>
            </a:r>
            <a:r>
              <a:rPr lang="id-ID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3E1B6-DE6B-F335-FB23-1B557A1D4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/>
              <a:t>To </a:t>
            </a:r>
            <a:r>
              <a:rPr lang="id-ID" dirty="0" err="1"/>
              <a:t>ensure</a:t>
            </a:r>
            <a:r>
              <a:rPr lang="id-ID" dirty="0"/>
              <a:t> </a:t>
            </a:r>
            <a:r>
              <a:rPr lang="id-ID" dirty="0" err="1"/>
              <a:t>that</a:t>
            </a:r>
            <a:r>
              <a:rPr lang="id-ID" dirty="0"/>
              <a:t> </a:t>
            </a:r>
            <a:r>
              <a:rPr lang="id-ID" dirty="0" err="1"/>
              <a:t>an</a:t>
            </a:r>
            <a:r>
              <a:rPr lang="id-ID" dirty="0"/>
              <a:t> </a:t>
            </a:r>
            <a:r>
              <a:rPr lang="id-ID" dirty="0" err="1"/>
              <a:t>assessment</a:t>
            </a:r>
            <a:r>
              <a:rPr lang="id-ID" dirty="0"/>
              <a:t> </a:t>
            </a:r>
            <a:r>
              <a:rPr lang="id-ID" dirty="0" err="1"/>
              <a:t>tool</a:t>
            </a:r>
            <a:r>
              <a:rPr lang="id-ID" dirty="0"/>
              <a:t> </a:t>
            </a:r>
            <a:r>
              <a:rPr lang="id-ID" dirty="0" err="1"/>
              <a:t>can</a:t>
            </a:r>
            <a:r>
              <a:rPr lang="id-ID" dirty="0"/>
              <a:t> </a:t>
            </a:r>
            <a:r>
              <a:rPr lang="id-ID" dirty="0" err="1"/>
              <a:t>be</a:t>
            </a:r>
            <a:r>
              <a:rPr lang="id-ID" dirty="0"/>
              <a:t> </a:t>
            </a:r>
            <a:r>
              <a:rPr lang="id-ID" dirty="0" err="1"/>
              <a:t>used</a:t>
            </a:r>
            <a:r>
              <a:rPr lang="id-ID" dirty="0"/>
              <a:t> </a:t>
            </a:r>
            <a:r>
              <a:rPr lang="id-ID" dirty="0" err="1"/>
              <a:t>effectively</a:t>
            </a:r>
            <a:r>
              <a:rPr lang="id-ID" dirty="0"/>
              <a:t>, </a:t>
            </a:r>
            <a:r>
              <a:rPr lang="id-ID" dirty="0" err="1"/>
              <a:t>reliably</a:t>
            </a:r>
            <a:r>
              <a:rPr lang="id-ID" dirty="0"/>
              <a:t>, </a:t>
            </a:r>
            <a:r>
              <a:rPr lang="id-ID" dirty="0" err="1"/>
              <a:t>and</a:t>
            </a:r>
            <a:r>
              <a:rPr lang="id-ID" dirty="0"/>
              <a:t> in </a:t>
            </a:r>
            <a:r>
              <a:rPr lang="id-ID" dirty="0" err="1"/>
              <a:t>accordance</a:t>
            </a:r>
            <a:r>
              <a:rPr lang="id-ID" dirty="0"/>
              <a:t> </a:t>
            </a:r>
            <a:r>
              <a:rPr lang="id-ID" dirty="0" err="1"/>
              <a:t>with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objectives</a:t>
            </a:r>
            <a:r>
              <a:rPr lang="id-ID" dirty="0"/>
              <a:t> </a:t>
            </a:r>
            <a:r>
              <a:rPr lang="id-ID" dirty="0" err="1"/>
              <a:t>and</a:t>
            </a:r>
            <a:r>
              <a:rPr lang="id-ID" dirty="0"/>
              <a:t> </a:t>
            </a:r>
            <a:r>
              <a:rPr lang="id-ID" dirty="0" err="1"/>
              <a:t>subjects</a:t>
            </a:r>
            <a:r>
              <a:rPr lang="id-ID" dirty="0"/>
              <a:t> </a:t>
            </a:r>
            <a:r>
              <a:rPr lang="id-ID" dirty="0" err="1"/>
              <a:t>to</a:t>
            </a:r>
            <a:r>
              <a:rPr lang="id-ID" dirty="0"/>
              <a:t> </a:t>
            </a:r>
            <a:r>
              <a:rPr lang="id-ID" dirty="0" err="1"/>
              <a:t>be</a:t>
            </a:r>
            <a:r>
              <a:rPr lang="id-ID" dirty="0"/>
              <a:t> </a:t>
            </a:r>
            <a:r>
              <a:rPr lang="id-ID" dirty="0" err="1"/>
              <a:t>assessed</a:t>
            </a:r>
            <a:r>
              <a:rPr lang="id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8457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76808-4131-98CD-4D84-5B8DA0AFD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err="1"/>
              <a:t>Indicator</a:t>
            </a:r>
            <a:r>
              <a:rPr lang="id-ID" dirty="0"/>
              <a:t> </a:t>
            </a:r>
            <a:r>
              <a:rPr lang="id-ID" dirty="0" err="1"/>
              <a:t>Accuracy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E91D2-8923-1E1E-B311-1078DF1BA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Is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development</a:t>
            </a:r>
            <a:r>
              <a:rPr lang="id-ID" dirty="0"/>
              <a:t> </a:t>
            </a:r>
            <a:r>
              <a:rPr lang="id-ID" dirty="0" err="1"/>
              <a:t>based</a:t>
            </a:r>
            <a:r>
              <a:rPr lang="id-ID" dirty="0"/>
              <a:t> </a:t>
            </a:r>
            <a:r>
              <a:rPr lang="id-ID" dirty="0" err="1"/>
              <a:t>on</a:t>
            </a:r>
            <a:r>
              <a:rPr lang="id-ID" dirty="0"/>
              <a:t> </a:t>
            </a:r>
            <a:r>
              <a:rPr lang="id-ID" dirty="0" err="1"/>
              <a:t>a</a:t>
            </a:r>
            <a:r>
              <a:rPr lang="id-ID" dirty="0"/>
              <a:t> </a:t>
            </a:r>
            <a:r>
              <a:rPr lang="id-ID" dirty="0" err="1"/>
              <a:t>strong</a:t>
            </a:r>
            <a:r>
              <a:rPr lang="id-ID" dirty="0"/>
              <a:t> </a:t>
            </a:r>
            <a:r>
              <a:rPr lang="id-ID" dirty="0" err="1"/>
              <a:t>theoretical</a:t>
            </a:r>
            <a:r>
              <a:rPr lang="id-ID" dirty="0"/>
              <a:t> basis </a:t>
            </a:r>
            <a:r>
              <a:rPr lang="id-ID" dirty="0" err="1"/>
              <a:t>and</a:t>
            </a:r>
            <a:r>
              <a:rPr lang="id-ID" dirty="0"/>
              <a:t> </a:t>
            </a:r>
            <a:r>
              <a:rPr lang="id-ID" dirty="0" err="1"/>
              <a:t>evidence-based</a:t>
            </a:r>
            <a:r>
              <a:rPr lang="id-ID" dirty="0"/>
              <a:t> </a:t>
            </a:r>
            <a:r>
              <a:rPr lang="id-ID" dirty="0" err="1"/>
              <a:t>explanation</a:t>
            </a:r>
            <a:r>
              <a:rPr lang="id-ID" dirty="0"/>
              <a:t> </a:t>
            </a:r>
            <a:r>
              <a:rPr lang="id-ID" dirty="0" err="1"/>
              <a:t>of</a:t>
            </a:r>
            <a:r>
              <a:rPr lang="id-ID" dirty="0"/>
              <a:t> </a:t>
            </a:r>
            <a:r>
              <a:rPr lang="id-ID" dirty="0" err="1"/>
              <a:t>risk</a:t>
            </a:r>
            <a:r>
              <a:rPr lang="id-ID" dirty="0"/>
              <a:t> </a:t>
            </a:r>
            <a:r>
              <a:rPr lang="id-ID" dirty="0" err="1"/>
              <a:t>factors</a:t>
            </a:r>
            <a:r>
              <a:rPr lang="id-ID" dirty="0"/>
              <a:t> </a:t>
            </a:r>
            <a:r>
              <a:rPr lang="id-ID" dirty="0" err="1"/>
              <a:t>and</a:t>
            </a:r>
            <a:r>
              <a:rPr lang="id-ID" dirty="0"/>
              <a:t> </a:t>
            </a:r>
            <a:r>
              <a:rPr lang="id-ID" dirty="0" err="1"/>
              <a:t>criminal</a:t>
            </a:r>
            <a:r>
              <a:rPr lang="id-ID" dirty="0"/>
              <a:t> </a:t>
            </a:r>
            <a:r>
              <a:rPr lang="id-ID" dirty="0" err="1"/>
              <a:t>behavior</a:t>
            </a:r>
            <a:r>
              <a:rPr lang="id-ID" dirty="0"/>
              <a:t>? </a:t>
            </a:r>
          </a:p>
          <a:p>
            <a:r>
              <a:rPr lang="id-ID" dirty="0"/>
              <a:t>Is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development</a:t>
            </a:r>
            <a:r>
              <a:rPr lang="id-ID" dirty="0"/>
              <a:t> (</a:t>
            </a:r>
            <a:r>
              <a:rPr lang="id-ID" dirty="0" err="1"/>
              <a:t>tool</a:t>
            </a:r>
            <a:r>
              <a:rPr lang="id-ID" dirty="0"/>
              <a:t> </a:t>
            </a:r>
            <a:r>
              <a:rPr lang="id-ID" dirty="0" err="1"/>
              <a:t>design</a:t>
            </a:r>
            <a:r>
              <a:rPr lang="id-ID" dirty="0"/>
              <a:t> </a:t>
            </a:r>
            <a:r>
              <a:rPr lang="id-ID" dirty="0" err="1"/>
              <a:t>and</a:t>
            </a:r>
            <a:r>
              <a:rPr lang="id-ID" dirty="0"/>
              <a:t> </a:t>
            </a:r>
            <a:r>
              <a:rPr lang="id-ID" dirty="0" err="1"/>
              <a:t>measured</a:t>
            </a:r>
            <a:r>
              <a:rPr lang="id-ID" dirty="0"/>
              <a:t> </a:t>
            </a:r>
            <a:r>
              <a:rPr lang="id-ID" dirty="0" err="1"/>
              <a:t>factors</a:t>
            </a:r>
            <a:r>
              <a:rPr lang="id-ID" dirty="0"/>
              <a:t>) in </a:t>
            </a:r>
            <a:r>
              <a:rPr lang="id-ID" dirty="0" err="1"/>
              <a:t>line</a:t>
            </a:r>
            <a:r>
              <a:rPr lang="id-ID" dirty="0"/>
              <a:t> </a:t>
            </a:r>
            <a:r>
              <a:rPr lang="id-ID" dirty="0" err="1"/>
              <a:t>with</a:t>
            </a:r>
            <a:r>
              <a:rPr lang="id-ID" dirty="0"/>
              <a:t> </a:t>
            </a:r>
            <a:r>
              <a:rPr lang="id-ID" dirty="0" err="1"/>
              <a:t>current</a:t>
            </a:r>
            <a:r>
              <a:rPr lang="id-ID" dirty="0"/>
              <a:t> </a:t>
            </a:r>
            <a:r>
              <a:rPr lang="id-ID" dirty="0" err="1"/>
              <a:t>research</a:t>
            </a:r>
            <a:r>
              <a:rPr lang="id-ID" dirty="0"/>
              <a:t> in </a:t>
            </a:r>
            <a:r>
              <a:rPr lang="id-ID" dirty="0" err="1"/>
              <a:t>criminology</a:t>
            </a:r>
            <a:r>
              <a:rPr lang="id-ID" dirty="0"/>
              <a:t> </a:t>
            </a:r>
            <a:r>
              <a:rPr lang="id-ID" dirty="0" err="1"/>
              <a:t>and</a:t>
            </a:r>
            <a:r>
              <a:rPr lang="id-ID" dirty="0"/>
              <a:t> </a:t>
            </a:r>
            <a:r>
              <a:rPr lang="id-ID" dirty="0" err="1"/>
              <a:t>psychology</a:t>
            </a:r>
            <a:r>
              <a:rPr lang="id-ID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49356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EF0CE-14DE-CC18-4FBF-3CDAD209A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/>
              <a:t>Indonesian </a:t>
            </a:r>
            <a:r>
              <a:rPr lang="id-ID" dirty="0" err="1"/>
              <a:t>Socio-Cultural</a:t>
            </a:r>
            <a:r>
              <a:rPr lang="id-ID" dirty="0"/>
              <a:t> </a:t>
            </a:r>
            <a:r>
              <a:rPr lang="id-ID" dirty="0" err="1"/>
              <a:t>Context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6A117-1661-FC50-194D-E90D05B46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err="1"/>
              <a:t>Evaluate</a:t>
            </a:r>
            <a:r>
              <a:rPr lang="id-ID" dirty="0"/>
              <a:t> </a:t>
            </a:r>
            <a:r>
              <a:rPr lang="id-ID" dirty="0" err="1"/>
              <a:t>whether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device</a:t>
            </a:r>
            <a:r>
              <a:rPr lang="id-ID" dirty="0"/>
              <a:t> </a:t>
            </a:r>
            <a:r>
              <a:rPr lang="id-ID" dirty="0" err="1"/>
              <a:t>is</a:t>
            </a:r>
            <a:r>
              <a:rPr lang="id-ID" dirty="0"/>
              <a:t> </a:t>
            </a:r>
            <a:r>
              <a:rPr lang="id-ID" dirty="0" err="1"/>
              <a:t>culturally</a:t>
            </a:r>
            <a:r>
              <a:rPr lang="id-ID" dirty="0"/>
              <a:t> </a:t>
            </a:r>
            <a:r>
              <a:rPr lang="id-ID" dirty="0" err="1"/>
              <a:t>sensitive</a:t>
            </a:r>
            <a:r>
              <a:rPr lang="id-ID" dirty="0"/>
              <a:t> </a:t>
            </a:r>
            <a:r>
              <a:rPr lang="id-ID" dirty="0" err="1"/>
              <a:t>and</a:t>
            </a:r>
            <a:r>
              <a:rPr lang="id-ID" dirty="0"/>
              <a:t> </a:t>
            </a:r>
            <a:r>
              <a:rPr lang="id-ID" dirty="0" err="1"/>
              <a:t>applicable</a:t>
            </a:r>
            <a:r>
              <a:rPr lang="id-ID" dirty="0"/>
              <a:t> </a:t>
            </a:r>
            <a:r>
              <a:rPr lang="id-ID" dirty="0" err="1"/>
              <a:t>to</a:t>
            </a:r>
            <a:r>
              <a:rPr lang="id-ID" dirty="0"/>
              <a:t> </a:t>
            </a:r>
            <a:r>
              <a:rPr lang="id-ID" dirty="0" err="1"/>
              <a:t>diverse</a:t>
            </a:r>
            <a:r>
              <a:rPr lang="id-ID" dirty="0"/>
              <a:t> </a:t>
            </a:r>
            <a:r>
              <a:rPr lang="id-ID" dirty="0" err="1"/>
              <a:t>populations</a:t>
            </a:r>
            <a:endParaRPr lang="id-ID" dirty="0"/>
          </a:p>
          <a:p>
            <a:r>
              <a:rPr lang="id-ID" dirty="0" err="1"/>
              <a:t>Evaluate</a:t>
            </a:r>
            <a:r>
              <a:rPr lang="id-ID" dirty="0"/>
              <a:t> </a:t>
            </a:r>
            <a:r>
              <a:rPr lang="id-ID" dirty="0" err="1"/>
              <a:t>ethical</a:t>
            </a:r>
            <a:r>
              <a:rPr lang="id-ID" dirty="0"/>
              <a:t> </a:t>
            </a:r>
            <a:r>
              <a:rPr lang="id-ID" dirty="0" err="1"/>
              <a:t>aspects</a:t>
            </a:r>
            <a:r>
              <a:rPr lang="id-ID" dirty="0"/>
              <a:t>, </a:t>
            </a:r>
            <a:r>
              <a:rPr lang="id-ID" dirty="0" err="1"/>
              <a:t>where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device</a:t>
            </a:r>
            <a:r>
              <a:rPr lang="id-ID" dirty="0"/>
              <a:t> </a:t>
            </a:r>
            <a:r>
              <a:rPr lang="id-ID" dirty="0" err="1"/>
              <a:t>should</a:t>
            </a:r>
            <a:r>
              <a:rPr lang="id-ID" dirty="0"/>
              <a:t> not </a:t>
            </a:r>
            <a:r>
              <a:rPr lang="id-ID" dirty="0" err="1"/>
              <a:t>cause</a:t>
            </a:r>
            <a:r>
              <a:rPr lang="id-ID" dirty="0"/>
              <a:t> </a:t>
            </a:r>
            <a:r>
              <a:rPr lang="id-ID" dirty="0" err="1"/>
              <a:t>discrimination</a:t>
            </a:r>
            <a:r>
              <a:rPr lang="id-ID" dirty="0"/>
              <a:t> </a:t>
            </a:r>
            <a:r>
              <a:rPr lang="id-ID" dirty="0" err="1"/>
              <a:t>or</a:t>
            </a:r>
            <a:r>
              <a:rPr lang="id-ID" dirty="0"/>
              <a:t> </a:t>
            </a:r>
            <a:r>
              <a:rPr lang="id-ID" dirty="0" err="1"/>
              <a:t>unfair</a:t>
            </a:r>
            <a:r>
              <a:rPr lang="id-ID" dirty="0"/>
              <a:t> </a:t>
            </a:r>
            <a:r>
              <a:rPr lang="id-ID" dirty="0" err="1"/>
              <a:t>treatment</a:t>
            </a:r>
            <a:r>
              <a:rPr lang="id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6530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1C42A-1D01-1320-95EE-2A7E55DF7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err="1"/>
              <a:t>Formative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9E672-C0F8-578C-16EE-E5D09A035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err="1"/>
              <a:t>Evaluation</a:t>
            </a:r>
            <a:r>
              <a:rPr lang="id-ID" dirty="0"/>
              <a:t> </a:t>
            </a:r>
            <a:r>
              <a:rPr lang="id-ID" dirty="0" err="1"/>
              <a:t>of</a:t>
            </a:r>
            <a:r>
              <a:rPr lang="id-ID" dirty="0"/>
              <a:t> </a:t>
            </a:r>
            <a:r>
              <a:rPr lang="id-ID" dirty="0" err="1"/>
              <a:t>how</a:t>
            </a:r>
            <a:r>
              <a:rPr lang="id-ID" dirty="0"/>
              <a:t> </a:t>
            </a:r>
            <a:r>
              <a:rPr lang="id-ID" dirty="0" err="1"/>
              <a:t>users</a:t>
            </a:r>
            <a:r>
              <a:rPr lang="id-ID" dirty="0"/>
              <a:t> (</a:t>
            </a:r>
            <a:r>
              <a:rPr lang="id-ID" dirty="0" err="1"/>
              <a:t>officers</a:t>
            </a:r>
            <a:r>
              <a:rPr lang="id-ID" dirty="0"/>
              <a:t>) </a:t>
            </a:r>
            <a:r>
              <a:rPr lang="id-ID" dirty="0" err="1"/>
              <a:t>assess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instrument</a:t>
            </a:r>
            <a:r>
              <a:rPr lang="id-ID" dirty="0"/>
              <a:t>. To </a:t>
            </a:r>
            <a:r>
              <a:rPr lang="id-ID" dirty="0" err="1"/>
              <a:t>what</a:t>
            </a:r>
            <a:r>
              <a:rPr lang="id-ID" dirty="0"/>
              <a:t> </a:t>
            </a:r>
            <a:r>
              <a:rPr lang="id-ID" dirty="0" err="1"/>
              <a:t>extent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instrument</a:t>
            </a:r>
            <a:r>
              <a:rPr lang="id-ID" dirty="0"/>
              <a:t> </a:t>
            </a:r>
            <a:r>
              <a:rPr lang="id-ID" dirty="0" err="1"/>
              <a:t>can</a:t>
            </a:r>
            <a:r>
              <a:rPr lang="id-ID" dirty="0"/>
              <a:t> </a:t>
            </a:r>
            <a:r>
              <a:rPr lang="id-ID" dirty="0" err="1"/>
              <a:t>be</a:t>
            </a:r>
            <a:r>
              <a:rPr lang="id-ID" dirty="0"/>
              <a:t> </a:t>
            </a:r>
            <a:r>
              <a:rPr lang="id-ID" dirty="0" err="1"/>
              <a:t>understood</a:t>
            </a:r>
            <a:r>
              <a:rPr lang="id-ID" dirty="0"/>
              <a:t> </a:t>
            </a:r>
            <a:r>
              <a:rPr lang="id-ID" dirty="0" err="1"/>
              <a:t>how</a:t>
            </a:r>
            <a:r>
              <a:rPr lang="id-ID" dirty="0"/>
              <a:t> </a:t>
            </a:r>
            <a:r>
              <a:rPr lang="id-ID" dirty="0" err="1"/>
              <a:t>to</a:t>
            </a:r>
            <a:r>
              <a:rPr lang="id-ID" dirty="0"/>
              <a:t> </a:t>
            </a:r>
            <a:r>
              <a:rPr lang="id-ID" dirty="0" err="1"/>
              <a:t>use</a:t>
            </a:r>
            <a:r>
              <a:rPr lang="id-ID" dirty="0"/>
              <a:t> </a:t>
            </a:r>
            <a:r>
              <a:rPr lang="id-ID" dirty="0" err="1"/>
              <a:t>it</a:t>
            </a:r>
            <a:r>
              <a:rPr lang="id-ID" dirty="0"/>
              <a:t>.</a:t>
            </a:r>
          </a:p>
          <a:p>
            <a:r>
              <a:rPr lang="id-ID" dirty="0" err="1"/>
              <a:t>Evaluation</a:t>
            </a:r>
            <a:r>
              <a:rPr lang="id-ID" dirty="0"/>
              <a:t> </a:t>
            </a:r>
            <a:r>
              <a:rPr lang="id-ID" dirty="0" err="1"/>
              <a:t>of</a:t>
            </a:r>
            <a:r>
              <a:rPr lang="id-ID" dirty="0"/>
              <a:t> </a:t>
            </a:r>
            <a:r>
              <a:rPr lang="id-ID" dirty="0" err="1"/>
              <a:t>whether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assessment</a:t>
            </a:r>
            <a:r>
              <a:rPr lang="id-ID" dirty="0"/>
              <a:t> </a:t>
            </a:r>
            <a:r>
              <a:rPr lang="id-ID" dirty="0" err="1"/>
              <a:t>implementation</a:t>
            </a:r>
            <a:r>
              <a:rPr lang="id-ID" dirty="0"/>
              <a:t> </a:t>
            </a:r>
            <a:r>
              <a:rPr lang="id-ID" dirty="0" err="1"/>
              <a:t>process</a:t>
            </a:r>
            <a:r>
              <a:rPr lang="id-ID" dirty="0"/>
              <a:t> </a:t>
            </a:r>
            <a:r>
              <a:rPr lang="id-ID" dirty="0" err="1"/>
              <a:t>by</a:t>
            </a:r>
            <a:r>
              <a:rPr lang="id-ID" dirty="0"/>
              <a:t> </a:t>
            </a:r>
            <a:r>
              <a:rPr lang="id-ID" dirty="0" err="1"/>
              <a:t>users</a:t>
            </a:r>
            <a:r>
              <a:rPr lang="id-ID" dirty="0"/>
              <a:t> (</a:t>
            </a:r>
            <a:r>
              <a:rPr lang="id-ID" dirty="0" err="1"/>
              <a:t>officers</a:t>
            </a:r>
            <a:r>
              <a:rPr lang="id-ID" dirty="0"/>
              <a:t>) </a:t>
            </a:r>
            <a:r>
              <a:rPr lang="id-ID" dirty="0" err="1"/>
              <a:t>is</a:t>
            </a:r>
            <a:r>
              <a:rPr lang="id-ID" dirty="0"/>
              <a:t> in </a:t>
            </a:r>
            <a:r>
              <a:rPr lang="id-ID" dirty="0" err="1"/>
              <a:t>accordance</a:t>
            </a:r>
            <a:r>
              <a:rPr lang="id-ID" dirty="0"/>
              <a:t> </a:t>
            </a:r>
            <a:r>
              <a:rPr lang="id-ID" dirty="0" err="1"/>
              <a:t>with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established</a:t>
            </a:r>
            <a:r>
              <a:rPr lang="id-ID" dirty="0"/>
              <a:t> </a:t>
            </a:r>
            <a:r>
              <a:rPr lang="id-ID" dirty="0" err="1"/>
              <a:t>standards</a:t>
            </a:r>
            <a:r>
              <a:rPr lang="id-ID" dirty="0"/>
              <a:t>.</a:t>
            </a:r>
          </a:p>
          <a:p>
            <a:r>
              <a:rPr lang="id-ID" dirty="0" err="1"/>
              <a:t>Evaluation</a:t>
            </a:r>
            <a:r>
              <a:rPr lang="id-ID" dirty="0"/>
              <a:t> </a:t>
            </a:r>
            <a:r>
              <a:rPr lang="id-ID" dirty="0" err="1"/>
              <a:t>of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ease</a:t>
            </a:r>
            <a:r>
              <a:rPr lang="id-ID" dirty="0"/>
              <a:t> </a:t>
            </a:r>
            <a:r>
              <a:rPr lang="id-ID" dirty="0" err="1"/>
              <a:t>of</a:t>
            </a:r>
            <a:r>
              <a:rPr lang="id-ID" dirty="0"/>
              <a:t> </a:t>
            </a:r>
            <a:r>
              <a:rPr lang="id-ID" dirty="0" err="1"/>
              <a:t>use</a:t>
            </a:r>
            <a:r>
              <a:rPr lang="id-ID" dirty="0"/>
              <a:t> </a:t>
            </a:r>
            <a:r>
              <a:rPr lang="id-ID" dirty="0" err="1"/>
              <a:t>of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instrument</a:t>
            </a:r>
            <a:r>
              <a:rPr lang="id-ID" dirty="0"/>
              <a:t> in </a:t>
            </a:r>
            <a:r>
              <a:rPr lang="id-ID" dirty="0" err="1"/>
              <a:t>administering</a:t>
            </a:r>
            <a:r>
              <a:rPr lang="id-ID" dirty="0"/>
              <a:t> </a:t>
            </a:r>
            <a:r>
              <a:rPr lang="id-ID" dirty="0" err="1"/>
              <a:t>it</a:t>
            </a:r>
            <a:r>
              <a:rPr lang="id-ID" dirty="0"/>
              <a:t>, </a:t>
            </a:r>
            <a:r>
              <a:rPr lang="id-ID" dirty="0" err="1"/>
              <a:t>assessing</a:t>
            </a:r>
            <a:r>
              <a:rPr lang="id-ID" dirty="0"/>
              <a:t> </a:t>
            </a:r>
            <a:r>
              <a:rPr lang="id-ID" dirty="0" err="1"/>
              <a:t>it</a:t>
            </a:r>
            <a:r>
              <a:rPr lang="id-ID" dirty="0"/>
              <a:t>, </a:t>
            </a:r>
            <a:r>
              <a:rPr lang="id-ID" dirty="0" err="1"/>
              <a:t>and</a:t>
            </a:r>
            <a:r>
              <a:rPr lang="id-ID" dirty="0"/>
              <a:t> </a:t>
            </a:r>
            <a:r>
              <a:rPr lang="id-ID" dirty="0" err="1"/>
              <a:t>interpreting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results</a:t>
            </a:r>
            <a:r>
              <a:rPr lang="id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9538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9E701-C852-BB3E-7080-C9B350F59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err="1"/>
              <a:t>Reliability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29CF0-1669-5071-971D-172079E64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err="1"/>
              <a:t>Evaluate</a:t>
            </a:r>
            <a:r>
              <a:rPr lang="id-ID" dirty="0"/>
              <a:t> </a:t>
            </a:r>
            <a:r>
              <a:rPr lang="id-ID" dirty="0" err="1"/>
              <a:t>whether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instrument</a:t>
            </a:r>
            <a:r>
              <a:rPr lang="id-ID" dirty="0"/>
              <a:t> </a:t>
            </a:r>
            <a:r>
              <a:rPr lang="id-ID" dirty="0" err="1"/>
              <a:t>can</a:t>
            </a:r>
            <a:r>
              <a:rPr lang="id-ID" dirty="0"/>
              <a:t> </a:t>
            </a:r>
            <a:r>
              <a:rPr lang="id-ID" dirty="0" err="1"/>
              <a:t>produce</a:t>
            </a:r>
            <a:r>
              <a:rPr lang="id-ID" dirty="0"/>
              <a:t> </a:t>
            </a:r>
            <a:r>
              <a:rPr lang="id-ID" dirty="0" err="1"/>
              <a:t>consistent</a:t>
            </a:r>
            <a:r>
              <a:rPr lang="id-ID" dirty="0"/>
              <a:t> </a:t>
            </a:r>
            <a:r>
              <a:rPr lang="id-ID" dirty="0" err="1"/>
              <a:t>results</a:t>
            </a:r>
            <a:r>
              <a:rPr lang="id-ID" dirty="0"/>
              <a:t> </a:t>
            </a:r>
            <a:r>
              <a:rPr lang="id-ID" dirty="0" err="1"/>
              <a:t>when</a:t>
            </a:r>
            <a:r>
              <a:rPr lang="id-ID" dirty="0"/>
              <a:t> </a:t>
            </a:r>
            <a:r>
              <a:rPr lang="id-ID" dirty="0" err="1"/>
              <a:t>used</a:t>
            </a:r>
            <a:r>
              <a:rPr lang="id-ID" dirty="0"/>
              <a:t> </a:t>
            </a:r>
            <a:r>
              <a:rPr lang="id-ID" dirty="0" err="1"/>
              <a:t>on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same</a:t>
            </a:r>
            <a:r>
              <a:rPr lang="id-ID" dirty="0"/>
              <a:t> </a:t>
            </a:r>
            <a:r>
              <a:rPr lang="id-ID" dirty="0" err="1"/>
              <a:t>individuals</a:t>
            </a:r>
            <a:r>
              <a:rPr lang="id-ID" dirty="0"/>
              <a:t> </a:t>
            </a:r>
            <a:r>
              <a:rPr lang="id-ID" dirty="0" err="1"/>
              <a:t>under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same</a:t>
            </a:r>
            <a:r>
              <a:rPr lang="id-ID" dirty="0"/>
              <a:t> </a:t>
            </a:r>
            <a:r>
              <a:rPr lang="id-ID" dirty="0" err="1"/>
              <a:t>conditions</a:t>
            </a:r>
            <a:r>
              <a:rPr lang="id-ID" dirty="0"/>
              <a:t> </a:t>
            </a:r>
            <a:r>
              <a:rPr lang="id-ID" dirty="0" err="1"/>
              <a:t>at</a:t>
            </a:r>
            <a:r>
              <a:rPr lang="id-ID" dirty="0"/>
              <a:t> </a:t>
            </a:r>
            <a:r>
              <a:rPr lang="id-ID" dirty="0" err="1"/>
              <a:t>different</a:t>
            </a:r>
            <a:r>
              <a:rPr lang="id-ID" dirty="0"/>
              <a:t> </a:t>
            </a:r>
            <a:r>
              <a:rPr lang="id-ID" dirty="0" err="1"/>
              <a:t>times</a:t>
            </a:r>
            <a:r>
              <a:rPr lang="id-ID" dirty="0"/>
              <a:t> (</a:t>
            </a:r>
            <a:r>
              <a:rPr lang="id-ID" dirty="0" err="1"/>
              <a:t>test-retest</a:t>
            </a:r>
            <a:r>
              <a:rPr lang="id-ID" dirty="0"/>
              <a:t> </a:t>
            </a:r>
            <a:r>
              <a:rPr lang="id-ID" dirty="0" err="1"/>
              <a:t>reliability</a:t>
            </a:r>
            <a:r>
              <a:rPr lang="id-ID" dirty="0"/>
              <a:t>)</a:t>
            </a:r>
          </a:p>
          <a:p>
            <a:r>
              <a:rPr lang="id-ID" dirty="0" err="1"/>
              <a:t>Evaluate</a:t>
            </a:r>
            <a:r>
              <a:rPr lang="id-ID" dirty="0"/>
              <a:t> </a:t>
            </a:r>
            <a:r>
              <a:rPr lang="id-ID" dirty="0" err="1"/>
              <a:t>whether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instrument</a:t>
            </a:r>
            <a:r>
              <a:rPr lang="id-ID" dirty="0"/>
              <a:t> </a:t>
            </a:r>
            <a:r>
              <a:rPr lang="id-ID" dirty="0" err="1"/>
              <a:t>can</a:t>
            </a:r>
            <a:r>
              <a:rPr lang="id-ID" dirty="0"/>
              <a:t> </a:t>
            </a:r>
            <a:r>
              <a:rPr lang="id-ID" dirty="0" err="1"/>
              <a:t>produce</a:t>
            </a:r>
            <a:r>
              <a:rPr lang="id-ID" dirty="0"/>
              <a:t> </a:t>
            </a:r>
            <a:r>
              <a:rPr lang="id-ID" dirty="0" err="1"/>
              <a:t>similar</a:t>
            </a:r>
            <a:r>
              <a:rPr lang="id-ID" dirty="0"/>
              <a:t> </a:t>
            </a:r>
            <a:r>
              <a:rPr lang="id-ID" dirty="0" err="1"/>
              <a:t>results</a:t>
            </a:r>
            <a:r>
              <a:rPr lang="id-ID" dirty="0"/>
              <a:t> </a:t>
            </a:r>
            <a:r>
              <a:rPr lang="id-ID" dirty="0" err="1"/>
              <a:t>when</a:t>
            </a:r>
            <a:r>
              <a:rPr lang="id-ID" dirty="0"/>
              <a:t> </a:t>
            </a:r>
            <a:r>
              <a:rPr lang="id-ID" dirty="0" err="1"/>
              <a:t>used</a:t>
            </a:r>
            <a:r>
              <a:rPr lang="id-ID" dirty="0"/>
              <a:t> </a:t>
            </a:r>
            <a:r>
              <a:rPr lang="id-ID" dirty="0" err="1"/>
              <a:t>by</a:t>
            </a:r>
            <a:r>
              <a:rPr lang="id-ID" dirty="0"/>
              <a:t> </a:t>
            </a:r>
            <a:r>
              <a:rPr lang="id-ID" dirty="0" err="1"/>
              <a:t>different</a:t>
            </a:r>
            <a:r>
              <a:rPr lang="id-ID" dirty="0"/>
              <a:t> </a:t>
            </a:r>
            <a:r>
              <a:rPr lang="id-ID" dirty="0" err="1"/>
              <a:t>raters</a:t>
            </a:r>
            <a:r>
              <a:rPr lang="id-ID" dirty="0"/>
              <a:t>, </a:t>
            </a:r>
            <a:r>
              <a:rPr lang="id-ID" dirty="0" err="1"/>
              <a:t>to</a:t>
            </a:r>
            <a:r>
              <a:rPr lang="id-ID" dirty="0"/>
              <a:t> </a:t>
            </a:r>
            <a:r>
              <a:rPr lang="id-ID" dirty="0" err="1"/>
              <a:t>ensure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objectivity</a:t>
            </a:r>
            <a:r>
              <a:rPr lang="id-ID" dirty="0"/>
              <a:t> </a:t>
            </a:r>
            <a:r>
              <a:rPr lang="id-ID" dirty="0" err="1"/>
              <a:t>of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instrument</a:t>
            </a:r>
            <a:r>
              <a:rPr lang="id-ID" dirty="0"/>
              <a:t> (</a:t>
            </a:r>
            <a:r>
              <a:rPr lang="id-ID" dirty="0" err="1"/>
              <a:t>inter-rater</a:t>
            </a:r>
            <a:r>
              <a:rPr lang="id-ID" dirty="0"/>
              <a:t> </a:t>
            </a:r>
            <a:r>
              <a:rPr lang="id-ID" dirty="0" err="1"/>
              <a:t>reliability</a:t>
            </a:r>
            <a:r>
              <a:rPr lang="id-ID" dirty="0"/>
              <a:t>)</a:t>
            </a:r>
          </a:p>
          <a:p>
            <a:r>
              <a:rPr lang="id-ID" dirty="0" err="1"/>
              <a:t>Evaluate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internal </a:t>
            </a:r>
            <a:r>
              <a:rPr lang="id-ID" dirty="0" err="1"/>
              <a:t>consistency</a:t>
            </a:r>
            <a:r>
              <a:rPr lang="id-ID" dirty="0"/>
              <a:t> </a:t>
            </a:r>
            <a:r>
              <a:rPr lang="id-ID" dirty="0" err="1"/>
              <a:t>of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instrument</a:t>
            </a:r>
            <a:r>
              <a:rPr lang="id-ID" dirty="0"/>
              <a:t>. The </a:t>
            </a:r>
            <a:r>
              <a:rPr lang="id-ID" dirty="0" err="1"/>
              <a:t>extent</a:t>
            </a:r>
            <a:r>
              <a:rPr lang="id-ID" dirty="0"/>
              <a:t> </a:t>
            </a:r>
            <a:r>
              <a:rPr lang="id-ID" dirty="0" err="1"/>
              <a:t>to</a:t>
            </a:r>
            <a:r>
              <a:rPr lang="id-ID" dirty="0"/>
              <a:t> </a:t>
            </a:r>
            <a:r>
              <a:rPr lang="id-ID" dirty="0" err="1"/>
              <a:t>which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items</a:t>
            </a:r>
            <a:r>
              <a:rPr lang="id-ID" dirty="0"/>
              <a:t> in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instrument</a:t>
            </a:r>
            <a:r>
              <a:rPr lang="id-ID" dirty="0"/>
              <a:t> </a:t>
            </a:r>
            <a:r>
              <a:rPr lang="id-ID" dirty="0" err="1"/>
              <a:t>relate</a:t>
            </a:r>
            <a:r>
              <a:rPr lang="id-ID" dirty="0"/>
              <a:t> </a:t>
            </a:r>
            <a:r>
              <a:rPr lang="id-ID" dirty="0" err="1"/>
              <a:t>to</a:t>
            </a:r>
            <a:r>
              <a:rPr lang="id-ID" dirty="0"/>
              <a:t> </a:t>
            </a:r>
            <a:r>
              <a:rPr lang="id-ID" dirty="0" err="1"/>
              <a:t>each</a:t>
            </a:r>
            <a:r>
              <a:rPr lang="id-ID" dirty="0"/>
              <a:t> </a:t>
            </a:r>
            <a:r>
              <a:rPr lang="id-ID" dirty="0" err="1"/>
              <a:t>other</a:t>
            </a:r>
            <a:r>
              <a:rPr lang="id-ID" dirty="0"/>
              <a:t> </a:t>
            </a:r>
            <a:r>
              <a:rPr lang="id-ID" dirty="0" err="1"/>
              <a:t>consistently</a:t>
            </a:r>
            <a:r>
              <a:rPr lang="id-ID" dirty="0"/>
              <a:t> (Internal </a:t>
            </a:r>
            <a:r>
              <a:rPr lang="id-ID" dirty="0" err="1"/>
              <a:t>consistency</a:t>
            </a:r>
            <a:r>
              <a:rPr lang="id-ID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30880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05065-1DFA-F126-1266-68D7272E2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err="1"/>
              <a:t>Validity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5B7D4-736A-D008-8DB4-C65592758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dirty="0" err="1"/>
              <a:t>Content</a:t>
            </a:r>
            <a:r>
              <a:rPr lang="id-ID" dirty="0"/>
              <a:t> </a:t>
            </a:r>
            <a:r>
              <a:rPr lang="id-ID" dirty="0" err="1"/>
              <a:t>validity</a:t>
            </a:r>
            <a:r>
              <a:rPr lang="id-ID" dirty="0"/>
              <a:t>; </a:t>
            </a:r>
            <a:r>
              <a:rPr lang="id-ID" dirty="0" err="1"/>
              <a:t>ensuring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instrument</a:t>
            </a:r>
            <a:r>
              <a:rPr lang="id-ID" dirty="0"/>
              <a:t> </a:t>
            </a:r>
            <a:r>
              <a:rPr lang="id-ID" dirty="0" err="1"/>
              <a:t>comprehensively</a:t>
            </a:r>
            <a:r>
              <a:rPr lang="id-ID" dirty="0"/>
              <a:t> </a:t>
            </a:r>
            <a:r>
              <a:rPr lang="id-ID" dirty="0" err="1"/>
              <a:t>covers</a:t>
            </a:r>
            <a:r>
              <a:rPr lang="id-ID" dirty="0"/>
              <a:t> </a:t>
            </a:r>
            <a:r>
              <a:rPr lang="id-ID" dirty="0" err="1"/>
              <a:t>all</a:t>
            </a:r>
            <a:r>
              <a:rPr lang="id-ID" dirty="0"/>
              <a:t> </a:t>
            </a:r>
            <a:r>
              <a:rPr lang="id-ID" dirty="0" err="1"/>
              <a:t>relevant</a:t>
            </a:r>
            <a:r>
              <a:rPr lang="id-ID" dirty="0"/>
              <a:t> </a:t>
            </a:r>
            <a:r>
              <a:rPr lang="id-ID" dirty="0" err="1"/>
              <a:t>aspects</a:t>
            </a:r>
            <a:r>
              <a:rPr lang="id-ID" dirty="0"/>
              <a:t> </a:t>
            </a:r>
            <a:r>
              <a:rPr lang="id-ID" dirty="0" err="1"/>
              <a:t>that</a:t>
            </a:r>
            <a:r>
              <a:rPr lang="id-ID" dirty="0"/>
              <a:t> </a:t>
            </a:r>
            <a:r>
              <a:rPr lang="id-ID" dirty="0" err="1"/>
              <a:t>it</a:t>
            </a:r>
            <a:r>
              <a:rPr lang="id-ID" dirty="0"/>
              <a:t> </a:t>
            </a:r>
            <a:r>
              <a:rPr lang="id-ID" dirty="0" err="1"/>
              <a:t>is</a:t>
            </a:r>
            <a:r>
              <a:rPr lang="id-ID" dirty="0"/>
              <a:t> </a:t>
            </a:r>
            <a:r>
              <a:rPr lang="id-ID" dirty="0" err="1"/>
              <a:t>supposed</a:t>
            </a:r>
            <a:r>
              <a:rPr lang="id-ID" dirty="0"/>
              <a:t> </a:t>
            </a:r>
            <a:r>
              <a:rPr lang="id-ID" dirty="0" err="1"/>
              <a:t>to</a:t>
            </a:r>
            <a:r>
              <a:rPr lang="id-ID" dirty="0"/>
              <a:t> </a:t>
            </a:r>
            <a:r>
              <a:rPr lang="id-ID" dirty="0" err="1"/>
              <a:t>measure</a:t>
            </a:r>
            <a:endParaRPr lang="id-ID" dirty="0"/>
          </a:p>
          <a:p>
            <a:r>
              <a:rPr lang="id-ID" dirty="0" err="1"/>
              <a:t>Construct</a:t>
            </a:r>
            <a:r>
              <a:rPr lang="id-ID" dirty="0"/>
              <a:t> </a:t>
            </a:r>
            <a:r>
              <a:rPr lang="id-ID" dirty="0" err="1"/>
              <a:t>validity</a:t>
            </a:r>
            <a:r>
              <a:rPr lang="id-ID" dirty="0"/>
              <a:t>; </a:t>
            </a:r>
            <a:r>
              <a:rPr lang="id-ID" dirty="0" err="1"/>
              <a:t>assessing</a:t>
            </a:r>
            <a:r>
              <a:rPr lang="id-ID" dirty="0"/>
              <a:t> </a:t>
            </a:r>
            <a:r>
              <a:rPr lang="id-ID" dirty="0" err="1"/>
              <a:t>whether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instrument</a:t>
            </a:r>
            <a:r>
              <a:rPr lang="id-ID" dirty="0"/>
              <a:t> </a:t>
            </a:r>
            <a:r>
              <a:rPr lang="id-ID" dirty="0" err="1"/>
              <a:t>accurately</a:t>
            </a:r>
            <a:r>
              <a:rPr lang="id-ID" dirty="0"/>
              <a:t> </a:t>
            </a:r>
            <a:r>
              <a:rPr lang="id-ID" dirty="0" err="1"/>
              <a:t>measures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underlying</a:t>
            </a:r>
            <a:r>
              <a:rPr lang="id-ID" dirty="0"/>
              <a:t> </a:t>
            </a:r>
            <a:r>
              <a:rPr lang="id-ID" dirty="0" err="1"/>
              <a:t>theoretical</a:t>
            </a:r>
            <a:r>
              <a:rPr lang="id-ID" dirty="0"/>
              <a:t> </a:t>
            </a:r>
            <a:r>
              <a:rPr lang="id-ID" dirty="0" err="1"/>
              <a:t>constructs</a:t>
            </a:r>
            <a:r>
              <a:rPr lang="id-ID" dirty="0"/>
              <a:t> (</a:t>
            </a:r>
            <a:r>
              <a:rPr lang="id-ID" dirty="0" err="1"/>
              <a:t>such</a:t>
            </a:r>
            <a:r>
              <a:rPr lang="id-ID" dirty="0"/>
              <a:t> as </a:t>
            </a:r>
            <a:r>
              <a:rPr lang="id-ID" dirty="0" err="1"/>
              <a:t>theories</a:t>
            </a:r>
            <a:r>
              <a:rPr lang="id-ID" dirty="0"/>
              <a:t> </a:t>
            </a:r>
            <a:r>
              <a:rPr lang="id-ID" dirty="0" err="1"/>
              <a:t>of</a:t>
            </a:r>
            <a:r>
              <a:rPr lang="id-ID" dirty="0"/>
              <a:t> </a:t>
            </a:r>
            <a:r>
              <a:rPr lang="id-ID" dirty="0" err="1"/>
              <a:t>crime</a:t>
            </a:r>
            <a:r>
              <a:rPr lang="id-ID" dirty="0"/>
              <a:t> </a:t>
            </a:r>
            <a:r>
              <a:rPr lang="id-ID" dirty="0" err="1"/>
              <a:t>risk</a:t>
            </a:r>
            <a:r>
              <a:rPr lang="id-ID" dirty="0"/>
              <a:t> </a:t>
            </a:r>
            <a:r>
              <a:rPr lang="id-ID" dirty="0" err="1"/>
              <a:t>and</a:t>
            </a:r>
            <a:r>
              <a:rPr lang="id-ID" dirty="0"/>
              <a:t> </a:t>
            </a:r>
            <a:r>
              <a:rPr lang="id-ID" dirty="0" err="1"/>
              <a:t>psychological</a:t>
            </a:r>
            <a:r>
              <a:rPr lang="id-ID" dirty="0"/>
              <a:t> </a:t>
            </a:r>
            <a:r>
              <a:rPr lang="id-ID" dirty="0" err="1"/>
              <a:t>instability</a:t>
            </a:r>
            <a:r>
              <a:rPr lang="id-ID" dirty="0"/>
              <a:t>)</a:t>
            </a:r>
          </a:p>
          <a:p>
            <a:r>
              <a:rPr lang="id-ID" dirty="0" err="1"/>
              <a:t>Criterion</a:t>
            </a:r>
            <a:r>
              <a:rPr lang="id-ID" dirty="0"/>
              <a:t> </a:t>
            </a:r>
            <a:r>
              <a:rPr lang="id-ID" dirty="0" err="1"/>
              <a:t>validity</a:t>
            </a:r>
            <a:r>
              <a:rPr lang="id-ID" dirty="0"/>
              <a:t>; </a:t>
            </a:r>
            <a:r>
              <a:rPr lang="id-ID" dirty="0" err="1"/>
              <a:t>assessing</a:t>
            </a:r>
            <a:r>
              <a:rPr lang="id-ID" dirty="0"/>
              <a:t> </a:t>
            </a:r>
            <a:r>
              <a:rPr lang="id-ID" dirty="0" err="1"/>
              <a:t>how</a:t>
            </a:r>
            <a:r>
              <a:rPr lang="id-ID" dirty="0"/>
              <a:t> </a:t>
            </a:r>
            <a:r>
              <a:rPr lang="id-ID" dirty="0" err="1"/>
              <a:t>well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instrument’s</a:t>
            </a:r>
            <a:r>
              <a:rPr lang="id-ID" dirty="0"/>
              <a:t> </a:t>
            </a:r>
            <a:r>
              <a:rPr lang="id-ID" dirty="0" err="1"/>
              <a:t>results</a:t>
            </a:r>
            <a:r>
              <a:rPr lang="id-ID" dirty="0"/>
              <a:t> </a:t>
            </a:r>
            <a:r>
              <a:rPr lang="id-ID" dirty="0" err="1"/>
              <a:t>correlate</a:t>
            </a:r>
            <a:r>
              <a:rPr lang="id-ID" dirty="0"/>
              <a:t> </a:t>
            </a:r>
            <a:r>
              <a:rPr lang="id-ID" dirty="0" err="1"/>
              <a:t>with</a:t>
            </a:r>
            <a:r>
              <a:rPr lang="id-ID" dirty="0"/>
              <a:t> </a:t>
            </a:r>
            <a:r>
              <a:rPr lang="id-ID" dirty="0" err="1"/>
              <a:t>external</a:t>
            </a:r>
            <a:r>
              <a:rPr lang="id-ID" dirty="0"/>
              <a:t> </a:t>
            </a:r>
            <a:r>
              <a:rPr lang="id-ID" dirty="0" err="1"/>
              <a:t>criteria</a:t>
            </a:r>
            <a:r>
              <a:rPr lang="id-ID" dirty="0"/>
              <a:t>, </a:t>
            </a:r>
            <a:r>
              <a:rPr lang="id-ID" dirty="0" err="1"/>
              <a:t>such</a:t>
            </a:r>
            <a:r>
              <a:rPr lang="id-ID" dirty="0"/>
              <a:t> as </a:t>
            </a:r>
            <a:r>
              <a:rPr lang="id-ID" dirty="0" err="1"/>
              <a:t>actual</a:t>
            </a:r>
            <a:r>
              <a:rPr lang="id-ID" dirty="0"/>
              <a:t> </a:t>
            </a:r>
            <a:r>
              <a:rPr lang="id-ID" dirty="0" err="1"/>
              <a:t>recidivism</a:t>
            </a:r>
            <a:r>
              <a:rPr lang="id-ID" dirty="0"/>
              <a:t> </a:t>
            </a:r>
            <a:r>
              <a:rPr lang="id-ID" dirty="0" err="1"/>
              <a:t>rates</a:t>
            </a:r>
            <a:endParaRPr lang="id-ID" dirty="0"/>
          </a:p>
          <a:p>
            <a:r>
              <a:rPr lang="id-ID" dirty="0" err="1"/>
              <a:t>Predictive</a:t>
            </a:r>
            <a:r>
              <a:rPr lang="id-ID" dirty="0"/>
              <a:t> </a:t>
            </a:r>
            <a:r>
              <a:rPr lang="id-ID" dirty="0" err="1"/>
              <a:t>validity</a:t>
            </a:r>
            <a:r>
              <a:rPr lang="id-ID" dirty="0"/>
              <a:t>; </a:t>
            </a:r>
            <a:r>
              <a:rPr lang="id-ID" dirty="0" err="1"/>
              <a:t>how</a:t>
            </a:r>
            <a:r>
              <a:rPr lang="id-ID" dirty="0"/>
              <a:t> </a:t>
            </a:r>
            <a:r>
              <a:rPr lang="id-ID" dirty="0" err="1"/>
              <a:t>well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instrument</a:t>
            </a:r>
            <a:r>
              <a:rPr lang="id-ID" dirty="0"/>
              <a:t> </a:t>
            </a:r>
            <a:r>
              <a:rPr lang="id-ID" dirty="0" err="1"/>
              <a:t>predicts</a:t>
            </a:r>
            <a:r>
              <a:rPr lang="id-ID" dirty="0"/>
              <a:t> </a:t>
            </a:r>
            <a:r>
              <a:rPr lang="id-ID" dirty="0" err="1"/>
              <a:t>future</a:t>
            </a:r>
            <a:r>
              <a:rPr lang="id-ID" dirty="0"/>
              <a:t> </a:t>
            </a:r>
            <a:r>
              <a:rPr lang="id-ID" dirty="0" err="1"/>
              <a:t>behavior</a:t>
            </a:r>
            <a:r>
              <a:rPr lang="id-ID" dirty="0"/>
              <a:t> (</a:t>
            </a:r>
            <a:r>
              <a:rPr lang="id-ID" dirty="0" err="1"/>
              <a:t>whether</a:t>
            </a:r>
            <a:r>
              <a:rPr lang="id-ID" dirty="0"/>
              <a:t> </a:t>
            </a:r>
            <a:r>
              <a:rPr lang="id-ID" dirty="0" err="1"/>
              <a:t>high-risk</a:t>
            </a:r>
            <a:r>
              <a:rPr lang="id-ID" dirty="0"/>
              <a:t> </a:t>
            </a:r>
            <a:r>
              <a:rPr lang="id-ID" dirty="0" err="1"/>
              <a:t>individuals</a:t>
            </a:r>
            <a:r>
              <a:rPr lang="id-ID" dirty="0"/>
              <a:t> are </a:t>
            </a:r>
            <a:r>
              <a:rPr lang="id-ID" dirty="0" err="1"/>
              <a:t>more</a:t>
            </a:r>
            <a:r>
              <a:rPr lang="id-ID" dirty="0"/>
              <a:t> </a:t>
            </a:r>
            <a:r>
              <a:rPr lang="id-ID" dirty="0" err="1"/>
              <a:t>likely</a:t>
            </a:r>
            <a:r>
              <a:rPr lang="id-ID" dirty="0"/>
              <a:t> </a:t>
            </a:r>
            <a:r>
              <a:rPr lang="id-ID" dirty="0" err="1"/>
              <a:t>to</a:t>
            </a:r>
            <a:r>
              <a:rPr lang="id-ID" dirty="0"/>
              <a:t> </a:t>
            </a:r>
            <a:r>
              <a:rPr lang="id-ID" dirty="0" err="1"/>
              <a:t>reoffend</a:t>
            </a:r>
            <a:r>
              <a:rPr lang="id-ID" dirty="0"/>
              <a:t>)</a:t>
            </a:r>
          </a:p>
          <a:p>
            <a:r>
              <a:rPr lang="id-ID" dirty="0" err="1"/>
              <a:t>Concurrent</a:t>
            </a:r>
            <a:r>
              <a:rPr lang="id-ID" dirty="0"/>
              <a:t> </a:t>
            </a:r>
            <a:r>
              <a:rPr lang="id-ID" dirty="0" err="1"/>
              <a:t>validity</a:t>
            </a:r>
            <a:r>
              <a:rPr lang="id-ID" dirty="0"/>
              <a:t>; </a:t>
            </a:r>
            <a:r>
              <a:rPr lang="id-ID" dirty="0" err="1"/>
              <a:t>how</a:t>
            </a:r>
            <a:r>
              <a:rPr lang="id-ID" dirty="0"/>
              <a:t> </a:t>
            </a:r>
            <a:r>
              <a:rPr lang="id-ID" dirty="0" err="1"/>
              <a:t>well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instrument’s</a:t>
            </a:r>
            <a:r>
              <a:rPr lang="id-ID" dirty="0"/>
              <a:t> </a:t>
            </a:r>
            <a:r>
              <a:rPr lang="id-ID" dirty="0" err="1"/>
              <a:t>results</a:t>
            </a:r>
            <a:r>
              <a:rPr lang="id-ID" dirty="0"/>
              <a:t> </a:t>
            </a:r>
            <a:r>
              <a:rPr lang="id-ID" dirty="0" err="1"/>
              <a:t>correlate</a:t>
            </a:r>
            <a:r>
              <a:rPr lang="id-ID" dirty="0"/>
              <a:t> </a:t>
            </a:r>
            <a:r>
              <a:rPr lang="id-ID" dirty="0" err="1"/>
              <a:t>with</a:t>
            </a:r>
            <a:r>
              <a:rPr lang="id-ID" dirty="0"/>
              <a:t> </a:t>
            </a:r>
            <a:r>
              <a:rPr lang="id-ID" dirty="0" err="1"/>
              <a:t>other</a:t>
            </a:r>
            <a:r>
              <a:rPr lang="id-ID" dirty="0"/>
              <a:t> </a:t>
            </a:r>
            <a:r>
              <a:rPr lang="id-ID" dirty="0" err="1"/>
              <a:t>recognized</a:t>
            </a:r>
            <a:r>
              <a:rPr lang="id-ID" dirty="0"/>
              <a:t> </a:t>
            </a:r>
            <a:r>
              <a:rPr lang="id-ID" dirty="0" err="1"/>
              <a:t>measures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47510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DCE31-CAD3-8A29-CF3B-FD20FCF76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/>
              <a:t>Benchmarking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E5615-7F16-084B-C48C-C6A712082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Has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instrument</a:t>
            </a:r>
            <a:r>
              <a:rPr lang="id-ID" dirty="0"/>
              <a:t> </a:t>
            </a:r>
            <a:r>
              <a:rPr lang="id-ID" dirty="0" err="1"/>
              <a:t>been</a:t>
            </a:r>
            <a:r>
              <a:rPr lang="id-ID" dirty="0"/>
              <a:t> </a:t>
            </a:r>
            <a:r>
              <a:rPr lang="id-ID" dirty="0" err="1"/>
              <a:t>compared</a:t>
            </a:r>
            <a:r>
              <a:rPr lang="id-ID" dirty="0"/>
              <a:t> </a:t>
            </a:r>
            <a:r>
              <a:rPr lang="id-ID" dirty="0" err="1"/>
              <a:t>with</a:t>
            </a:r>
            <a:r>
              <a:rPr lang="id-ID" dirty="0"/>
              <a:t> </a:t>
            </a:r>
            <a:r>
              <a:rPr lang="id-ID" dirty="0" err="1"/>
              <a:t>other</a:t>
            </a:r>
            <a:r>
              <a:rPr lang="id-ID" dirty="0"/>
              <a:t> </a:t>
            </a:r>
            <a:r>
              <a:rPr lang="id-ID" dirty="0" err="1"/>
              <a:t>assessment</a:t>
            </a:r>
            <a:r>
              <a:rPr lang="id-ID" dirty="0"/>
              <a:t> </a:t>
            </a:r>
            <a:r>
              <a:rPr lang="id-ID" dirty="0" err="1"/>
              <a:t>instruments</a:t>
            </a:r>
            <a:r>
              <a:rPr lang="id-ID" dirty="0"/>
              <a:t> </a:t>
            </a:r>
            <a:r>
              <a:rPr lang="id-ID" dirty="0" err="1"/>
              <a:t>to</a:t>
            </a:r>
            <a:r>
              <a:rPr lang="id-ID" dirty="0"/>
              <a:t> </a:t>
            </a:r>
            <a:r>
              <a:rPr lang="id-ID" dirty="0" err="1"/>
              <a:t>determine</a:t>
            </a:r>
            <a:r>
              <a:rPr lang="id-ID" dirty="0"/>
              <a:t> </a:t>
            </a:r>
            <a:r>
              <a:rPr lang="id-ID" dirty="0" err="1"/>
              <a:t>its</a:t>
            </a:r>
            <a:r>
              <a:rPr lang="id-ID" dirty="0"/>
              <a:t> </a:t>
            </a:r>
            <a:r>
              <a:rPr lang="id-ID" dirty="0" err="1"/>
              <a:t>relative</a:t>
            </a:r>
            <a:r>
              <a:rPr lang="id-ID" dirty="0"/>
              <a:t> </a:t>
            </a:r>
            <a:r>
              <a:rPr lang="id-ID" dirty="0" err="1"/>
              <a:t>strengths</a:t>
            </a:r>
            <a:r>
              <a:rPr lang="id-ID" dirty="0"/>
              <a:t> </a:t>
            </a:r>
            <a:r>
              <a:rPr lang="id-ID" dirty="0" err="1"/>
              <a:t>and</a:t>
            </a:r>
            <a:r>
              <a:rPr lang="id-ID" dirty="0"/>
              <a:t> </a:t>
            </a:r>
            <a:r>
              <a:rPr lang="id-ID" dirty="0" err="1"/>
              <a:t>weaknesses</a:t>
            </a:r>
            <a:r>
              <a:rPr lang="id-ID" dirty="0"/>
              <a:t>? </a:t>
            </a:r>
          </a:p>
          <a:p>
            <a:r>
              <a:rPr lang="id-ID" dirty="0"/>
              <a:t>In </a:t>
            </a:r>
            <a:r>
              <a:rPr lang="id-ID" dirty="0" err="1"/>
              <a:t>comparison</a:t>
            </a:r>
            <a:r>
              <a:rPr lang="id-ID" dirty="0"/>
              <a:t>, </a:t>
            </a:r>
            <a:r>
              <a:rPr lang="id-ID" dirty="0" err="1"/>
              <a:t>it</a:t>
            </a:r>
            <a:r>
              <a:rPr lang="id-ID" dirty="0"/>
              <a:t> </a:t>
            </a:r>
            <a:r>
              <a:rPr lang="id-ID" dirty="0" err="1"/>
              <a:t>is</a:t>
            </a:r>
            <a:r>
              <a:rPr lang="id-ID" dirty="0"/>
              <a:t> </a:t>
            </a:r>
            <a:r>
              <a:rPr lang="id-ID" dirty="0" err="1"/>
              <a:t>important</a:t>
            </a:r>
            <a:r>
              <a:rPr lang="id-ID" dirty="0"/>
              <a:t> </a:t>
            </a:r>
            <a:r>
              <a:rPr lang="id-ID" dirty="0" err="1"/>
              <a:t>to</a:t>
            </a:r>
            <a:r>
              <a:rPr lang="id-ID" dirty="0"/>
              <a:t> </a:t>
            </a:r>
            <a:r>
              <a:rPr lang="id-ID" dirty="0" err="1"/>
              <a:t>consider</a:t>
            </a:r>
            <a:r>
              <a:rPr lang="id-ID" dirty="0"/>
              <a:t>; </a:t>
            </a:r>
            <a:r>
              <a:rPr lang="id-ID" dirty="0" err="1"/>
              <a:t>accuracy</a:t>
            </a:r>
            <a:r>
              <a:rPr lang="id-ID" dirty="0"/>
              <a:t>, </a:t>
            </a:r>
            <a:r>
              <a:rPr lang="id-ID" dirty="0" err="1"/>
              <a:t>reliability</a:t>
            </a:r>
            <a:r>
              <a:rPr lang="id-ID" dirty="0"/>
              <a:t>, </a:t>
            </a:r>
            <a:r>
              <a:rPr lang="id-ID" dirty="0" err="1"/>
              <a:t>ease</a:t>
            </a:r>
            <a:r>
              <a:rPr lang="id-ID" dirty="0"/>
              <a:t> </a:t>
            </a:r>
            <a:r>
              <a:rPr lang="id-ID" dirty="0" err="1"/>
              <a:t>of</a:t>
            </a:r>
            <a:r>
              <a:rPr lang="id-ID" dirty="0"/>
              <a:t> </a:t>
            </a:r>
            <a:r>
              <a:rPr lang="id-ID" dirty="0" err="1"/>
              <a:t>use</a:t>
            </a:r>
            <a:r>
              <a:rPr lang="id-ID" dirty="0"/>
              <a:t>, </a:t>
            </a:r>
            <a:r>
              <a:rPr lang="id-ID" dirty="0" err="1"/>
              <a:t>and</a:t>
            </a:r>
            <a:r>
              <a:rPr lang="id-ID" dirty="0"/>
              <a:t> </a:t>
            </a:r>
            <a:r>
              <a:rPr lang="id-ID" dirty="0" err="1"/>
              <a:t>coverage</a:t>
            </a:r>
            <a:r>
              <a:rPr lang="id-ID" dirty="0"/>
              <a:t> </a:t>
            </a:r>
            <a:r>
              <a:rPr lang="id-ID" dirty="0" err="1"/>
              <a:t>of</a:t>
            </a:r>
            <a:r>
              <a:rPr lang="id-ID" dirty="0"/>
              <a:t> </a:t>
            </a:r>
            <a:r>
              <a:rPr lang="id-ID" dirty="0" err="1"/>
              <a:t>factors</a:t>
            </a:r>
            <a:r>
              <a:rPr lang="id-ID" dirty="0"/>
              <a:t> </a:t>
            </a:r>
            <a:r>
              <a:rPr lang="id-ID" dirty="0" err="1"/>
              <a:t>assessed</a:t>
            </a:r>
            <a:r>
              <a:rPr lang="id-ID" dirty="0"/>
              <a:t>.</a:t>
            </a:r>
          </a:p>
          <a:p>
            <a:r>
              <a:rPr lang="id-ID" dirty="0"/>
              <a:t>Has </a:t>
            </a:r>
            <a:r>
              <a:rPr lang="id-ID" dirty="0" err="1"/>
              <a:t>a</a:t>
            </a:r>
            <a:r>
              <a:rPr lang="id-ID" dirty="0"/>
              <a:t> </a:t>
            </a:r>
            <a:r>
              <a:rPr lang="id-ID" dirty="0" err="1"/>
              <a:t>cost-benefit</a:t>
            </a:r>
            <a:r>
              <a:rPr lang="id-ID" dirty="0"/>
              <a:t> </a:t>
            </a:r>
            <a:r>
              <a:rPr lang="id-ID" dirty="0" err="1"/>
              <a:t>analysis</a:t>
            </a:r>
            <a:r>
              <a:rPr lang="id-ID" dirty="0"/>
              <a:t> </a:t>
            </a:r>
            <a:r>
              <a:rPr lang="id-ID" dirty="0" err="1"/>
              <a:t>been</a:t>
            </a:r>
            <a:r>
              <a:rPr lang="id-ID" dirty="0"/>
              <a:t> </a:t>
            </a:r>
            <a:r>
              <a:rPr lang="id-ID" dirty="0" err="1"/>
              <a:t>conducted</a:t>
            </a:r>
            <a:r>
              <a:rPr lang="id-ID" dirty="0"/>
              <a:t>; </a:t>
            </a:r>
            <a:r>
              <a:rPr lang="id-ID" dirty="0" err="1"/>
              <a:t>is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instrument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best</a:t>
            </a:r>
            <a:r>
              <a:rPr lang="id-ID" dirty="0"/>
              <a:t> </a:t>
            </a:r>
            <a:r>
              <a:rPr lang="id-ID" dirty="0" err="1"/>
              <a:t>option</a:t>
            </a:r>
            <a:r>
              <a:rPr lang="id-ID" dirty="0"/>
              <a:t> </a:t>
            </a:r>
            <a:r>
              <a:rPr lang="id-ID" dirty="0" err="1"/>
              <a:t>available</a:t>
            </a:r>
            <a:r>
              <a:rPr lang="id-ID" dirty="0"/>
              <a:t> </a:t>
            </a:r>
            <a:r>
              <a:rPr lang="id-ID" dirty="0" err="1"/>
              <a:t>for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specific</a:t>
            </a:r>
            <a:r>
              <a:rPr lang="id-ID" dirty="0"/>
              <a:t> </a:t>
            </a:r>
            <a:r>
              <a:rPr lang="id-ID" dirty="0" err="1"/>
              <a:t>needs</a:t>
            </a:r>
            <a:r>
              <a:rPr lang="id-ID" dirty="0"/>
              <a:t> </a:t>
            </a:r>
            <a:r>
              <a:rPr lang="id-ID" dirty="0" err="1"/>
              <a:t>of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institution</a:t>
            </a:r>
            <a:r>
              <a:rPr lang="id-ID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767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538</Words>
  <Application>Microsoft Macintosh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 Theme</vt:lpstr>
      <vt:lpstr>Development of Assessment Instruments Through Evaluation Data</vt:lpstr>
      <vt:lpstr>Important Questions</vt:lpstr>
      <vt:lpstr>Why is Evaluation Important?</vt:lpstr>
      <vt:lpstr>Indicator Accuracy</vt:lpstr>
      <vt:lpstr>Indonesian Socio-Cultural Context</vt:lpstr>
      <vt:lpstr>Formative</vt:lpstr>
      <vt:lpstr>Reliability</vt:lpstr>
      <vt:lpstr>Validity</vt:lpstr>
      <vt:lpstr>Benchmarking</vt:lpstr>
      <vt:lpstr>Wider Stakeholder Engagement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Iqrak Sulhin</dc:creator>
  <cp:lastModifiedBy>Iqrak Sulhin</cp:lastModifiedBy>
  <cp:revision>3</cp:revision>
  <dcterms:created xsi:type="dcterms:W3CDTF">2024-08-14T00:52:26Z</dcterms:created>
  <dcterms:modified xsi:type="dcterms:W3CDTF">2024-08-14T06:38:03Z</dcterms:modified>
</cp:coreProperties>
</file>